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74" r:id="rId2"/>
  </p:sldMasterIdLst>
  <p:notesMasterIdLst>
    <p:notesMasterId r:id="rId30"/>
  </p:notesMasterIdLst>
  <p:sldIdLst>
    <p:sldId id="272" r:id="rId3"/>
    <p:sldId id="271" r:id="rId4"/>
    <p:sldId id="274" r:id="rId5"/>
    <p:sldId id="290" r:id="rId6"/>
    <p:sldId id="299" r:id="rId7"/>
    <p:sldId id="291" r:id="rId8"/>
    <p:sldId id="292" r:id="rId9"/>
    <p:sldId id="293" r:id="rId10"/>
    <p:sldId id="273" r:id="rId11"/>
    <p:sldId id="275" r:id="rId12"/>
    <p:sldId id="276" r:id="rId13"/>
    <p:sldId id="277" r:id="rId14"/>
    <p:sldId id="278" r:id="rId15"/>
    <p:sldId id="279" r:id="rId16"/>
    <p:sldId id="297" r:id="rId17"/>
    <p:sldId id="280" r:id="rId18"/>
    <p:sldId id="281" r:id="rId19"/>
    <p:sldId id="282" r:id="rId20"/>
    <p:sldId id="283" r:id="rId21"/>
    <p:sldId id="284" r:id="rId22"/>
    <p:sldId id="285" r:id="rId23"/>
    <p:sldId id="286" r:id="rId24"/>
    <p:sldId id="287" r:id="rId25"/>
    <p:sldId id="288" r:id="rId26"/>
    <p:sldId id="296" r:id="rId27"/>
    <p:sldId id="289" r:id="rId28"/>
    <p:sldId id="29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3269" autoAdjust="0"/>
  </p:normalViewPr>
  <p:slideViewPr>
    <p:cSldViewPr>
      <p:cViewPr varScale="1">
        <p:scale>
          <a:sx n="106" d="100"/>
          <a:sy n="106" d="100"/>
        </p:scale>
        <p:origin x="-112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69BD5-665F-4DD3-95C2-570E5AE69A59}" type="datetimeFigureOut">
              <a:rPr lang="en-US" smtClean="0"/>
              <a:pPr/>
              <a:t>3/22/2010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AFF443-48A1-445F-9E75-FCB18743A40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Andrew will share some of the KML files that can be found here.</a:t>
            </a:r>
            <a:endParaRPr lang="en-US" dirty="0"/>
          </a:p>
        </p:txBody>
      </p:sp>
      <p:sp>
        <p:nvSpPr>
          <p:cNvPr id="4" name="Slide Number Placeholder 3"/>
          <p:cNvSpPr>
            <a:spLocks noGrp="1"/>
          </p:cNvSpPr>
          <p:nvPr>
            <p:ph type="sldNum" sz="quarter" idx="10"/>
          </p:nvPr>
        </p:nvSpPr>
        <p:spPr/>
        <p:txBody>
          <a:bodyPr/>
          <a:lstStyle/>
          <a:p>
            <a:fld id="{32AFF443-48A1-445F-9E75-FCB18743A409}"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Adam will talk about what the layers are</a:t>
            </a:r>
            <a:endParaRPr lang="en-US" dirty="0"/>
          </a:p>
        </p:txBody>
      </p:sp>
      <p:sp>
        <p:nvSpPr>
          <p:cNvPr id="4" name="Slide Number Placeholder 3"/>
          <p:cNvSpPr>
            <a:spLocks noGrp="1"/>
          </p:cNvSpPr>
          <p:nvPr>
            <p:ph type="sldNum" sz="quarter" idx="10"/>
          </p:nvPr>
        </p:nvSpPr>
        <p:spPr/>
        <p:txBody>
          <a:bodyPr/>
          <a:lstStyle/>
          <a:p>
            <a:fld id="{32AFF443-48A1-445F-9E75-FCB18743A409}" type="slidenum">
              <a:rPr lang="en-US" smtClean="0"/>
              <a:pPr/>
              <a:t>14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Andrew will share 5 fun science</a:t>
            </a:r>
            <a:r>
              <a:rPr lang="en-US" baseline="0" dirty="0" smtClean="0"/>
              <a:t> layers….. One should be Discovery Network</a:t>
            </a:r>
            <a:endParaRPr lang="en-US" dirty="0"/>
          </a:p>
        </p:txBody>
      </p:sp>
      <p:sp>
        <p:nvSpPr>
          <p:cNvPr id="4" name="Slide Number Placeholder 3"/>
          <p:cNvSpPr>
            <a:spLocks noGrp="1"/>
          </p:cNvSpPr>
          <p:nvPr>
            <p:ph type="sldNum" sz="quarter" idx="10"/>
          </p:nvPr>
        </p:nvSpPr>
        <p:spPr/>
        <p:txBody>
          <a:bodyPr/>
          <a:lstStyle/>
          <a:p>
            <a:fld id="{32AFF443-48A1-445F-9E75-FCB18743A409}"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smtClean="0"/>
              <a:t>Click to edit Master text styles</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228600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6.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 id="2147483690" r:id="rId13"/>
    <p:sldLayoutId id="2147483704" r:id="rId14"/>
    <p:sldLayoutId id="2147483719" r:id="rId15"/>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8"/>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9"/>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9"/>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9"/>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9"/>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5" r:id="rId1"/>
  </p:sldLayoutIdLst>
  <p:transition>
    <p:fade/>
  </p:transition>
  <p:txStyles>
    <p:titleStyle>
      <a:lvl1pPr algn="l" defTabSz="914363" rtl="0" eaLnBrk="1" latinLnBrk="0" hangingPunct="1">
        <a:lnSpc>
          <a:spcPct val="90000"/>
        </a:lnSpc>
        <a:spcBef>
          <a:spcPct val="0"/>
        </a:spcBef>
        <a:buNone/>
        <a:defRPr lang="en-US" sz="4800" b="0" kern="1200" cap="none" spc="-125"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hyperlink" Target="http://www.gearthblog.com/blog/archives/2008/02/" TargetMode="Externa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hyperlink" Target="mailto:acontroy@gmail.com"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타원 34"/>
          <p:cNvSpPr/>
          <p:nvPr/>
        </p:nvSpPr>
        <p:spPr>
          <a:xfrm>
            <a:off x="4267200" y="3429000"/>
            <a:ext cx="457200" cy="457200"/>
          </a:xfrm>
          <a:prstGeom prst="ellipse">
            <a:avLst/>
          </a:prstGeom>
          <a:gradFill>
            <a:gsLst>
              <a:gs pos="5000">
                <a:schemeClr val="accent3">
                  <a:lumMod val="20000"/>
                  <a:lumOff val="80000"/>
                </a:schemeClr>
              </a:gs>
              <a:gs pos="12000">
                <a:schemeClr val="accent3">
                  <a:lumMod val="40000"/>
                  <a:lumOff val="60000"/>
                </a:schemeClr>
              </a:gs>
              <a:gs pos="50000">
                <a:schemeClr val="accent3"/>
              </a:gs>
              <a:gs pos="85000">
                <a:schemeClr val="accent3">
                  <a:lumMod val="60000"/>
                  <a:lumOff val="40000"/>
                </a:schemeClr>
              </a:gs>
              <a:gs pos="95000">
                <a:schemeClr val="accent3">
                  <a:lumMod val="20000"/>
                  <a:lumOff val="80000"/>
                </a:schemeClr>
              </a:gs>
            </a:gsLst>
            <a:lin ang="5400000" scaled="0"/>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3">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15" name="타원 36"/>
          <p:cNvSpPr/>
          <p:nvPr/>
        </p:nvSpPr>
        <p:spPr>
          <a:xfrm>
            <a:off x="4114800" y="4572000"/>
            <a:ext cx="457200" cy="457200"/>
          </a:xfrm>
          <a:prstGeom prst="ellipse">
            <a:avLst/>
          </a:prstGeom>
          <a:gradFill>
            <a:gsLst>
              <a:gs pos="5000">
                <a:schemeClr val="accent2">
                  <a:lumMod val="20000"/>
                  <a:lumOff val="80000"/>
                </a:schemeClr>
              </a:gs>
              <a:gs pos="12000">
                <a:schemeClr val="accent2">
                  <a:lumMod val="40000"/>
                  <a:lumOff val="60000"/>
                </a:schemeClr>
              </a:gs>
              <a:gs pos="50000">
                <a:schemeClr val="accent2"/>
              </a:gs>
              <a:gs pos="85000">
                <a:schemeClr val="accent2">
                  <a:lumMod val="60000"/>
                  <a:lumOff val="40000"/>
                </a:schemeClr>
              </a:gs>
              <a:gs pos="95000">
                <a:schemeClr val="accent2">
                  <a:lumMod val="20000"/>
                  <a:lumOff val="80000"/>
                </a:schemeClr>
              </a:gs>
            </a:gsLst>
            <a:lin ang="5400000" scaled="0"/>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2">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24" name="TextBox 23"/>
          <p:cNvSpPr txBox="1">
            <a:spLocks noChangeArrowheads="1"/>
          </p:cNvSpPr>
          <p:nvPr/>
        </p:nvSpPr>
        <p:spPr bwMode="auto">
          <a:xfrm>
            <a:off x="4772025" y="2514600"/>
            <a:ext cx="3990975" cy="461665"/>
          </a:xfrm>
          <a:prstGeom prst="rect">
            <a:avLst/>
          </a:prstGeom>
          <a:noFill/>
          <a:ln w="9525">
            <a:noFill/>
            <a:miter lim="800000"/>
            <a:headEnd/>
            <a:tailEnd/>
          </a:ln>
        </p:spPr>
        <p:txBody>
          <a:bodyPr>
            <a:spAutoFit/>
          </a:bodyPr>
          <a:lstStyle/>
          <a:p>
            <a:r>
              <a:rPr lang="en-US" sz="2400" b="1" dirty="0" smtClean="0">
                <a:effectLst>
                  <a:outerShdw blurRad="38100" dist="38100" dir="2700000" algn="tl">
                    <a:srgbClr val="000000">
                      <a:alpha val="43137"/>
                    </a:srgbClr>
                  </a:outerShdw>
                </a:effectLst>
              </a:rPr>
              <a:t>What is Google Earth?</a:t>
            </a:r>
            <a:endParaRPr lang="en-US" sz="2400" b="1" dirty="0">
              <a:effectLst>
                <a:outerShdw blurRad="38100" dist="38100" dir="2700000" algn="tl">
                  <a:srgbClr val="000000">
                    <a:alpha val="43137"/>
                  </a:srgbClr>
                </a:outerShdw>
              </a:effectLst>
            </a:endParaRPr>
          </a:p>
        </p:txBody>
      </p:sp>
      <p:sp>
        <p:nvSpPr>
          <p:cNvPr id="25" name="TextBox 24"/>
          <p:cNvSpPr txBox="1">
            <a:spLocks noChangeArrowheads="1"/>
          </p:cNvSpPr>
          <p:nvPr/>
        </p:nvSpPr>
        <p:spPr bwMode="auto">
          <a:xfrm>
            <a:off x="4953000" y="3429000"/>
            <a:ext cx="4191000" cy="830997"/>
          </a:xfrm>
          <a:prstGeom prst="rect">
            <a:avLst/>
          </a:prstGeom>
          <a:noFill/>
          <a:ln w="9525">
            <a:noFill/>
            <a:miter lim="800000"/>
            <a:headEnd/>
            <a:tailEnd/>
          </a:ln>
        </p:spPr>
        <p:txBody>
          <a:bodyPr>
            <a:spAutoFit/>
          </a:bodyPr>
          <a:lstStyle/>
          <a:p>
            <a:r>
              <a:rPr lang="en-US" sz="2400" b="1" dirty="0" smtClean="0">
                <a:effectLst>
                  <a:outerShdw blurRad="38100" dist="38100" dir="2700000" algn="tl">
                    <a:srgbClr val="000000">
                      <a:alpha val="43137"/>
                    </a:srgbClr>
                  </a:outerShdw>
                </a:effectLst>
              </a:rPr>
              <a:t>Ways to Use Google Earth in the Classroom </a:t>
            </a:r>
            <a:endParaRPr lang="en-US" sz="2400" b="1" dirty="0">
              <a:effectLst>
                <a:outerShdw blurRad="38100" dist="38100" dir="2700000" algn="tl">
                  <a:srgbClr val="000000">
                    <a:alpha val="43137"/>
                  </a:srgbClr>
                </a:outerShdw>
              </a:effectLst>
            </a:endParaRPr>
          </a:p>
        </p:txBody>
      </p:sp>
      <p:sp>
        <p:nvSpPr>
          <p:cNvPr id="26" name="TextBox 25"/>
          <p:cNvSpPr txBox="1">
            <a:spLocks noChangeArrowheads="1"/>
          </p:cNvSpPr>
          <p:nvPr/>
        </p:nvSpPr>
        <p:spPr bwMode="auto">
          <a:xfrm>
            <a:off x="4848225" y="4572000"/>
            <a:ext cx="4295775" cy="461963"/>
          </a:xfrm>
          <a:prstGeom prst="rect">
            <a:avLst/>
          </a:prstGeom>
          <a:noFill/>
          <a:ln w="9525">
            <a:noFill/>
            <a:miter lim="800000"/>
            <a:headEnd/>
            <a:tailEnd/>
          </a:ln>
        </p:spPr>
        <p:txBody>
          <a:bodyPr>
            <a:spAutoFit/>
          </a:bodyPr>
          <a:lstStyle/>
          <a:p>
            <a:r>
              <a:rPr lang="en-US" sz="2400" b="1" dirty="0" smtClean="0">
                <a:effectLst>
                  <a:outerShdw blurRad="38100" dist="38100" dir="2700000" algn="tl">
                    <a:srgbClr val="000000">
                      <a:alpha val="43137"/>
                    </a:srgbClr>
                  </a:outerShdw>
                </a:effectLst>
              </a:rPr>
              <a:t> Classroom Examples</a:t>
            </a:r>
            <a:endParaRPr lang="en-US" sz="2400" b="1" dirty="0">
              <a:effectLst>
                <a:outerShdw blurRad="38100" dist="38100" dir="2700000" algn="tl">
                  <a:srgbClr val="000000">
                    <a:alpha val="43137"/>
                  </a:srgbClr>
                </a:outerShdw>
              </a:effectLst>
            </a:endParaRPr>
          </a:p>
        </p:txBody>
      </p:sp>
      <p:sp>
        <p:nvSpPr>
          <p:cNvPr id="28" name="Title 27"/>
          <p:cNvSpPr>
            <a:spLocks noGrp="1"/>
          </p:cNvSpPr>
          <p:nvPr>
            <p:ph type="title"/>
          </p:nvPr>
        </p:nvSpPr>
        <p:spPr/>
        <p:txBody>
          <a:bodyPr>
            <a:normAutofit fontScale="90000"/>
          </a:bodyPr>
          <a:lstStyle/>
          <a:p>
            <a:pPr fontAlgn="auto">
              <a:spcAft>
                <a:spcPts val="0"/>
              </a:spcAft>
              <a:defRPr/>
            </a:pPr>
            <a:r>
              <a:rPr lang="en-US" sz="4900" b="1" dirty="0" smtClean="0">
                <a:latin typeface="+mn-lt"/>
              </a:rPr>
              <a:t>Layers of Learning with Google Earth	</a:t>
            </a:r>
            <a:r>
              <a:rPr lang="en-US" b="1" dirty="0" smtClean="0">
                <a:latin typeface="+mn-lt"/>
              </a:rPr>
              <a:t/>
            </a:r>
            <a:br>
              <a:rPr lang="en-US" b="1" dirty="0" smtClean="0">
                <a:latin typeface="+mn-lt"/>
              </a:rPr>
            </a:br>
            <a:endParaRPr lang="en-US" b="1" dirty="0">
              <a:latin typeface="+mn-lt"/>
            </a:endParaRPr>
          </a:p>
        </p:txBody>
      </p:sp>
      <p:sp>
        <p:nvSpPr>
          <p:cNvPr id="30" name="타원 38"/>
          <p:cNvSpPr/>
          <p:nvPr/>
        </p:nvSpPr>
        <p:spPr>
          <a:xfrm>
            <a:off x="4191000" y="2540031"/>
            <a:ext cx="457200" cy="457200"/>
          </a:xfrm>
          <a:prstGeom prst="ellipse">
            <a:avLst/>
          </a:prstGeom>
          <a:gradFill>
            <a:gsLst>
              <a:gs pos="5000">
                <a:schemeClr val="accent6">
                  <a:lumMod val="20000"/>
                  <a:lumOff val="80000"/>
                </a:schemeClr>
              </a:gs>
              <a:gs pos="12000">
                <a:schemeClr val="accent6">
                  <a:lumMod val="40000"/>
                  <a:lumOff val="60000"/>
                </a:schemeClr>
              </a:gs>
              <a:gs pos="50000">
                <a:schemeClr val="accent6"/>
              </a:gs>
              <a:gs pos="85000">
                <a:schemeClr val="accent6">
                  <a:lumMod val="60000"/>
                  <a:lumOff val="40000"/>
                </a:schemeClr>
              </a:gs>
              <a:gs pos="95000">
                <a:schemeClr val="accent6">
                  <a:lumMod val="20000"/>
                  <a:lumOff val="80000"/>
                </a:schemeClr>
              </a:gs>
            </a:gsLst>
            <a:lin ang="5400000" scaled="0"/>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6">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10" name="타원 36"/>
          <p:cNvSpPr/>
          <p:nvPr/>
        </p:nvSpPr>
        <p:spPr>
          <a:xfrm>
            <a:off x="3733800" y="5410200"/>
            <a:ext cx="457200" cy="457200"/>
          </a:xfrm>
          <a:prstGeom prst="ellipse">
            <a:avLst/>
          </a:prstGeom>
          <a:gradFill>
            <a:gsLst>
              <a:gs pos="0">
                <a:srgbClr val="DDEBCF"/>
              </a:gs>
              <a:gs pos="50000">
                <a:srgbClr val="9CB86E"/>
              </a:gs>
              <a:gs pos="100000">
                <a:srgbClr val="156B13"/>
              </a:gs>
            </a:gsLst>
            <a:lin ang="5400000" scaled="0"/>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2">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11" name="TextBox 10"/>
          <p:cNvSpPr txBox="1">
            <a:spLocks noChangeArrowheads="1"/>
          </p:cNvSpPr>
          <p:nvPr/>
        </p:nvSpPr>
        <p:spPr bwMode="auto">
          <a:xfrm>
            <a:off x="4343400" y="5334000"/>
            <a:ext cx="4295775" cy="461665"/>
          </a:xfrm>
          <a:prstGeom prst="rect">
            <a:avLst/>
          </a:prstGeom>
          <a:noFill/>
          <a:ln w="9525">
            <a:noFill/>
            <a:miter lim="800000"/>
            <a:headEnd/>
            <a:tailEnd/>
          </a:ln>
        </p:spPr>
        <p:txBody>
          <a:bodyPr>
            <a:spAutoFit/>
          </a:bodyPr>
          <a:lstStyle/>
          <a:p>
            <a:r>
              <a:rPr lang="en-US" sz="2400" b="1" dirty="0" smtClean="0">
                <a:effectLst>
                  <a:outerShdw blurRad="38100" dist="38100" dir="2700000" algn="tl">
                    <a:srgbClr val="000000">
                      <a:alpha val="43137"/>
                    </a:srgbClr>
                  </a:outerShdw>
                </a:effectLst>
              </a:rPr>
              <a:t>Tools and Layers</a:t>
            </a:r>
            <a:endParaRPr lang="en-US" sz="2400" b="1" dirty="0">
              <a:effectLst>
                <a:outerShdw blurRad="38100" dist="38100" dir="2700000" algn="tl">
                  <a:srgbClr val="000000">
                    <a:alpha val="43137"/>
                  </a:srgbClr>
                </a:outerShdw>
              </a:effectLst>
            </a:endParaRPr>
          </a:p>
        </p:txBody>
      </p:sp>
      <p:sp>
        <p:nvSpPr>
          <p:cNvPr id="12" name="TextBox 11"/>
          <p:cNvSpPr txBox="1"/>
          <p:nvPr/>
        </p:nvSpPr>
        <p:spPr>
          <a:xfrm>
            <a:off x="4267200" y="1066800"/>
            <a:ext cx="4596477" cy="1200329"/>
          </a:xfrm>
          <a:prstGeom prst="rect">
            <a:avLst/>
          </a:prstGeom>
          <a:noFill/>
        </p:spPr>
        <p:txBody>
          <a:bodyPr wrap="square" rtlCol="0">
            <a:spAutoFit/>
          </a:bodyPr>
          <a:lstStyle/>
          <a:p>
            <a:r>
              <a:rPr lang="en-US" sz="1600" dirty="0" smtClean="0">
                <a:latin typeface="+mn-lt"/>
              </a:rPr>
              <a:t>Presented By:</a:t>
            </a:r>
          </a:p>
          <a:p>
            <a:r>
              <a:rPr lang="en-US" sz="1600" dirty="0" smtClean="0">
                <a:latin typeface="+mn-lt"/>
              </a:rPr>
              <a:t>Adam Controy and </a:t>
            </a:r>
            <a:r>
              <a:rPr lang="en-US" sz="1600" dirty="0" smtClean="0"/>
              <a:t>Andrew </a:t>
            </a:r>
            <a:r>
              <a:rPr lang="en-US" sz="1600" dirty="0" err="1" smtClean="0"/>
              <a:t>Santacecilia</a:t>
            </a:r>
            <a:endParaRPr lang="en-US" sz="1600" dirty="0" smtClean="0"/>
          </a:p>
          <a:p>
            <a:endParaRPr lang="en-US" sz="1600" dirty="0" smtClean="0">
              <a:latin typeface="+mn-lt"/>
            </a:endParaRPr>
          </a:p>
          <a:p>
            <a:r>
              <a:rPr lang="en-US" sz="2400" dirty="0" smtClean="0">
                <a:solidFill>
                  <a:schemeClr val="tx2">
                    <a:lumMod val="75000"/>
                  </a:schemeClr>
                </a:solidFill>
                <a:effectLst>
                  <a:outerShdw blurRad="38100" dist="38100" dir="2700000" algn="tl">
                    <a:srgbClr val="000000">
                      <a:alpha val="43137"/>
                    </a:srgbClr>
                  </a:outerShdw>
                </a:effectLst>
              </a:rPr>
              <a:t>https://ktiadam.wikispaces.com</a:t>
            </a:r>
            <a:endParaRPr lang="en-US" sz="2400" dirty="0">
              <a:solidFill>
                <a:schemeClr val="tx2">
                  <a:lumMod val="75000"/>
                </a:schemeClr>
              </a:solidFill>
              <a:effectLst>
                <a:outerShdw blurRad="38100" dist="38100" dir="2700000" algn="tl">
                  <a:srgbClr val="000000">
                    <a:alpha val="43137"/>
                  </a:srgbClr>
                </a:outerShdw>
              </a:effectLst>
              <a:latin typeface="+mn-lt"/>
            </a:endParaRPr>
          </a:p>
        </p:txBody>
      </p:sp>
      <p:pic>
        <p:nvPicPr>
          <p:cNvPr id="13" name="Picture 12" descr="earth.gif"/>
          <p:cNvPicPr>
            <a:picLocks noChangeAspect="1"/>
          </p:cNvPicPr>
          <p:nvPr/>
        </p:nvPicPr>
        <p:blipFill>
          <a:blip r:embed="rId2"/>
          <a:stretch>
            <a:fillRect/>
          </a:stretch>
        </p:blipFill>
        <p:spPr>
          <a:xfrm>
            <a:off x="533400" y="2514600"/>
            <a:ext cx="2886075" cy="29337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7"/>
          <p:cNvSpPr txBox="1">
            <a:spLocks/>
          </p:cNvSpPr>
          <p:nvPr/>
        </p:nvSpPr>
        <p:spPr>
          <a:xfrm>
            <a:off x="2057400" y="152400"/>
            <a:ext cx="5105400" cy="664797"/>
          </a:xfrm>
          <a:prstGeom prst="rect">
            <a:avLst/>
          </a:prstGeom>
        </p:spPr>
        <p:txBody>
          <a:bodyPr>
            <a:normAutofit fontScale="25000" lnSpcReduction="20000"/>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176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Three Ways to Fly</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3" name="TextBox 3"/>
          <p:cNvSpPr txBox="1">
            <a:spLocks noChangeArrowheads="1"/>
          </p:cNvSpPr>
          <p:nvPr/>
        </p:nvSpPr>
        <p:spPr bwMode="auto">
          <a:xfrm>
            <a:off x="304800" y="685800"/>
            <a:ext cx="4745037" cy="2246769"/>
          </a:xfrm>
          <a:prstGeom prst="rect">
            <a:avLst/>
          </a:prstGeom>
          <a:noFill/>
          <a:ln w="9525">
            <a:noFill/>
            <a:miter lim="800000"/>
            <a:headEnd/>
            <a:tailEnd/>
          </a:ln>
        </p:spPr>
        <p:txBody>
          <a:bodyPr>
            <a:spAutoFit/>
          </a:bodyPr>
          <a:lstStyle/>
          <a:p>
            <a:r>
              <a:rPr lang="en-US" sz="2000" dirty="0">
                <a:solidFill>
                  <a:srgbClr val="FFFFFF"/>
                </a:solidFill>
                <a:effectLst>
                  <a:outerShdw blurRad="38100" dist="38100" dir="2700000" algn="tl">
                    <a:srgbClr val="000000">
                      <a:alpha val="43137"/>
                    </a:srgbClr>
                  </a:outerShdw>
                </a:effectLst>
              </a:rPr>
              <a:t>1. Enter the location name</a:t>
            </a:r>
          </a:p>
          <a:p>
            <a:r>
              <a:rPr lang="en-US" sz="2000" dirty="0">
                <a:solidFill>
                  <a:srgbClr val="FFFFFF"/>
                </a:solidFill>
                <a:effectLst>
                  <a:outerShdw blurRad="38100" dist="38100" dir="2700000" algn="tl">
                    <a:srgbClr val="000000">
                      <a:alpha val="43137"/>
                    </a:srgbClr>
                  </a:outerShdw>
                </a:effectLst>
              </a:rPr>
              <a:t>	- Spelling Counts</a:t>
            </a:r>
          </a:p>
          <a:p>
            <a:r>
              <a:rPr lang="en-US" sz="2000" dirty="0">
                <a:solidFill>
                  <a:srgbClr val="FFFFFF"/>
                </a:solidFill>
                <a:effectLst>
                  <a:outerShdw blurRad="38100" dist="38100" dir="2700000" algn="tl">
                    <a:srgbClr val="000000">
                      <a:alpha val="43137"/>
                    </a:srgbClr>
                  </a:outerShdw>
                </a:effectLst>
              </a:rPr>
              <a:t>	-  Do not use "The"</a:t>
            </a:r>
          </a:p>
          <a:p>
            <a:r>
              <a:rPr lang="en-US" sz="2000" dirty="0">
                <a:solidFill>
                  <a:srgbClr val="FFFFFF"/>
                </a:solidFill>
                <a:effectLst>
                  <a:outerShdw blurRad="38100" dist="38100" dir="2700000" algn="tl">
                    <a:srgbClr val="000000">
                      <a:alpha val="43137"/>
                    </a:srgbClr>
                  </a:outerShdw>
                </a:effectLst>
              </a:rPr>
              <a:t>	-  Examples to try</a:t>
            </a:r>
          </a:p>
          <a:p>
            <a:r>
              <a:rPr lang="en-US" sz="2000" dirty="0">
                <a:solidFill>
                  <a:srgbClr val="FFFFFF"/>
                </a:solidFill>
                <a:effectLst>
                  <a:outerShdw blurRad="38100" dist="38100" dir="2700000" algn="tl">
                    <a:srgbClr val="000000">
                      <a:alpha val="43137"/>
                    </a:srgbClr>
                  </a:outerShdw>
                </a:effectLst>
              </a:rPr>
              <a:t>		a. Eiffel Tower</a:t>
            </a:r>
          </a:p>
          <a:p>
            <a:r>
              <a:rPr lang="en-US" sz="2000" dirty="0">
                <a:solidFill>
                  <a:srgbClr val="FFFFFF"/>
                </a:solidFill>
                <a:effectLst>
                  <a:outerShdw blurRad="38100" dist="38100" dir="2700000" algn="tl">
                    <a:srgbClr val="000000">
                      <a:alpha val="43137"/>
                    </a:srgbClr>
                  </a:outerShdw>
                </a:effectLst>
              </a:rPr>
              <a:t>		b. Niagara Falls</a:t>
            </a:r>
          </a:p>
          <a:p>
            <a:r>
              <a:rPr lang="en-US" sz="2000" dirty="0">
                <a:solidFill>
                  <a:srgbClr val="FFFFFF"/>
                </a:solidFill>
                <a:effectLst>
                  <a:outerShdw blurRad="38100" dist="38100" dir="2700000" algn="tl">
                    <a:srgbClr val="000000">
                      <a:alpha val="43137"/>
                    </a:srgbClr>
                  </a:outerShdw>
                </a:effectLst>
              </a:rPr>
              <a:t>		c. Statue of Liberty</a:t>
            </a:r>
          </a:p>
        </p:txBody>
      </p:sp>
      <p:sp>
        <p:nvSpPr>
          <p:cNvPr id="4" name="TextBox 4"/>
          <p:cNvSpPr txBox="1">
            <a:spLocks noChangeArrowheads="1"/>
          </p:cNvSpPr>
          <p:nvPr/>
        </p:nvSpPr>
        <p:spPr bwMode="auto">
          <a:xfrm>
            <a:off x="304800" y="2895600"/>
            <a:ext cx="4624387" cy="1877437"/>
          </a:xfrm>
          <a:prstGeom prst="rect">
            <a:avLst/>
          </a:prstGeom>
          <a:noFill/>
          <a:ln w="9525">
            <a:noFill/>
            <a:miter lim="800000"/>
            <a:headEnd/>
            <a:tailEnd/>
          </a:ln>
        </p:spPr>
        <p:txBody>
          <a:bodyPr>
            <a:spAutoFit/>
          </a:bodyPr>
          <a:lstStyle/>
          <a:p>
            <a:r>
              <a:rPr lang="en-US" sz="2000" dirty="0">
                <a:solidFill>
                  <a:srgbClr val="FFFFFF"/>
                </a:solidFill>
                <a:effectLst>
                  <a:outerShdw blurRad="38100" dist="38100" dir="2700000" algn="tl">
                    <a:srgbClr val="000000">
                      <a:alpha val="43137"/>
                    </a:srgbClr>
                  </a:outerShdw>
                </a:effectLst>
              </a:rPr>
              <a:t>2. Paste in coordinates  from</a:t>
            </a:r>
          </a:p>
          <a:p>
            <a:r>
              <a:rPr lang="en-US" sz="2000" dirty="0">
                <a:solidFill>
                  <a:srgbClr val="FFFFFF"/>
                </a:solidFill>
                <a:effectLst>
                  <a:outerShdw blurRad="38100" dist="38100" dir="2700000" algn="tl">
                    <a:srgbClr val="000000">
                      <a:alpha val="43137"/>
                    </a:srgbClr>
                  </a:outerShdw>
                </a:effectLst>
              </a:rPr>
              <a:t>    Wikipedia or another source</a:t>
            </a:r>
          </a:p>
          <a:p>
            <a:r>
              <a:rPr lang="en-US" sz="2000" dirty="0">
                <a:solidFill>
                  <a:srgbClr val="FFFFFF"/>
                </a:solidFill>
                <a:effectLst>
                  <a:outerShdw blurRad="38100" dist="38100" dir="2700000" algn="tl">
                    <a:srgbClr val="000000">
                      <a:alpha val="43137"/>
                    </a:srgbClr>
                  </a:outerShdw>
                </a:effectLst>
              </a:rPr>
              <a:t>    Eiffel Tower </a:t>
            </a:r>
          </a:p>
          <a:p>
            <a:r>
              <a:rPr lang="en-US" sz="2000" dirty="0">
                <a:solidFill>
                  <a:srgbClr val="FFFFFF"/>
                </a:solidFill>
                <a:effectLst>
                  <a:outerShdw blurRad="38100" dist="38100" dir="2700000" algn="tl">
                    <a:srgbClr val="000000">
                      <a:alpha val="43137"/>
                    </a:srgbClr>
                  </a:outerShdw>
                </a:effectLst>
              </a:rPr>
              <a:t>    48° 51' 29" North, 2° 17' 40"</a:t>
            </a:r>
          </a:p>
          <a:p>
            <a:endParaRPr lang="en-US" dirty="0">
              <a:solidFill>
                <a:srgbClr val="FFFFFF"/>
              </a:solidFill>
              <a:effectLst>
                <a:outerShdw blurRad="38100" dist="38100" dir="2700000" algn="tl">
                  <a:srgbClr val="000000">
                    <a:alpha val="43137"/>
                  </a:srgbClr>
                </a:outerShdw>
              </a:effectLst>
              <a:latin typeface="Berlin Sans FB - 16"/>
            </a:endParaRPr>
          </a:p>
          <a:p>
            <a:r>
              <a:rPr lang="en-US" dirty="0">
                <a:solidFill>
                  <a:srgbClr val="FFFFFF"/>
                </a:solidFill>
                <a:effectLst>
                  <a:outerShdw blurRad="38100" dist="38100" dir="2700000" algn="tl">
                    <a:srgbClr val="000000">
                      <a:alpha val="43137"/>
                    </a:srgbClr>
                  </a:outerShdw>
                </a:effectLst>
                <a:latin typeface="Berlin Sans FB - 16"/>
              </a:rPr>
              <a:t>	</a:t>
            </a:r>
          </a:p>
        </p:txBody>
      </p:sp>
      <p:sp>
        <p:nvSpPr>
          <p:cNvPr id="5" name="TextBox 7"/>
          <p:cNvSpPr txBox="1">
            <a:spLocks noChangeArrowheads="1"/>
          </p:cNvSpPr>
          <p:nvPr/>
        </p:nvSpPr>
        <p:spPr bwMode="auto">
          <a:xfrm>
            <a:off x="304800" y="4343400"/>
            <a:ext cx="6935788" cy="1661993"/>
          </a:xfrm>
          <a:prstGeom prst="rect">
            <a:avLst/>
          </a:prstGeom>
          <a:noFill/>
          <a:ln w="9525">
            <a:noFill/>
            <a:miter lim="800000"/>
            <a:headEnd/>
            <a:tailEnd/>
          </a:ln>
        </p:spPr>
        <p:txBody>
          <a:bodyPr>
            <a:spAutoFit/>
          </a:bodyPr>
          <a:lstStyle/>
          <a:p>
            <a:r>
              <a:rPr lang="en-US" sz="2000" dirty="0">
                <a:solidFill>
                  <a:srgbClr val="FFFFFF"/>
                </a:solidFill>
                <a:effectLst>
                  <a:outerShdw blurRad="38100" dist="38100" dir="2700000" algn="tl">
                    <a:srgbClr val="000000">
                      <a:alpha val="43137"/>
                    </a:srgbClr>
                  </a:outerShdw>
                </a:effectLst>
              </a:rPr>
              <a:t>3. Enter City, Country</a:t>
            </a:r>
          </a:p>
          <a:p>
            <a:r>
              <a:rPr lang="en-US" sz="2000" dirty="0">
                <a:solidFill>
                  <a:srgbClr val="FFFFFF"/>
                </a:solidFill>
                <a:effectLst>
                  <a:outerShdw blurRad="38100" dist="38100" dir="2700000" algn="tl">
                    <a:srgbClr val="000000">
                      <a:alpha val="43137"/>
                    </a:srgbClr>
                  </a:outerShdw>
                </a:effectLst>
              </a:rPr>
              <a:t>	- Then try adding layers</a:t>
            </a:r>
          </a:p>
          <a:p>
            <a:r>
              <a:rPr lang="en-US" sz="2000" dirty="0">
                <a:solidFill>
                  <a:srgbClr val="FFFFFF"/>
                </a:solidFill>
                <a:effectLst>
                  <a:outerShdw blurRad="38100" dist="38100" dir="2700000" algn="tl">
                    <a:srgbClr val="000000">
                      <a:alpha val="43137"/>
                    </a:srgbClr>
                  </a:outerShdw>
                </a:effectLst>
              </a:rPr>
              <a:t>		a. 3-D Building Warehouse</a:t>
            </a:r>
          </a:p>
          <a:p>
            <a:r>
              <a:rPr lang="en-US" sz="2000" dirty="0">
                <a:solidFill>
                  <a:srgbClr val="FFFFFF"/>
                </a:solidFill>
                <a:effectLst>
                  <a:outerShdw blurRad="38100" dist="38100" dir="2700000" algn="tl">
                    <a:srgbClr val="000000">
                      <a:alpha val="43137"/>
                    </a:srgbClr>
                  </a:outerShdw>
                </a:effectLst>
              </a:rPr>
              <a:t>		b. Geographic Web</a:t>
            </a:r>
          </a:p>
          <a:p>
            <a:r>
              <a:rPr lang="en-US" sz="2000" dirty="0">
                <a:solidFill>
                  <a:srgbClr val="FFFFFF"/>
                </a:solidFill>
                <a:effectLst>
                  <a:outerShdw blurRad="38100" dist="38100" dir="2700000" algn="tl">
                    <a:srgbClr val="000000">
                      <a:alpha val="43137"/>
                    </a:srgbClr>
                  </a:outerShdw>
                </a:effectLst>
              </a:rPr>
              <a:t>		c. Google Earth </a:t>
            </a:r>
            <a:r>
              <a:rPr lang="en-US" sz="2000" dirty="0" smtClean="0">
                <a:solidFill>
                  <a:srgbClr val="FFFFFF"/>
                </a:solidFill>
                <a:effectLst>
                  <a:outerShdw blurRad="38100" dist="38100" dir="2700000" algn="tl">
                    <a:srgbClr val="000000">
                      <a:alpha val="43137"/>
                    </a:srgbClr>
                  </a:outerShdw>
                </a:effectLst>
              </a:rPr>
              <a:t>Community</a:t>
            </a:r>
            <a:r>
              <a:rPr lang="en-US" sz="2200" dirty="0">
                <a:solidFill>
                  <a:srgbClr val="00008B"/>
                </a:solidFill>
                <a:latin typeface="Comic Sans MS - 20"/>
              </a:rPr>
              <a:t>		</a:t>
            </a:r>
          </a:p>
        </p:txBody>
      </p:sp>
      <p:pic>
        <p:nvPicPr>
          <p:cNvPr id="2050" name="Picture 2"/>
          <p:cNvPicPr>
            <a:picLocks noChangeAspect="1" noChangeArrowheads="1"/>
          </p:cNvPicPr>
          <p:nvPr/>
        </p:nvPicPr>
        <p:blipFill>
          <a:blip r:embed="rId2"/>
          <a:srcRect r="82857" b="78667"/>
          <a:stretch>
            <a:fillRect/>
          </a:stretch>
        </p:blipFill>
        <p:spPr bwMode="auto">
          <a:xfrm>
            <a:off x="5029200" y="1676400"/>
            <a:ext cx="3429000"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t="22222" r="74444" b="3111"/>
          <a:stretch>
            <a:fillRect/>
          </a:stretch>
        </p:blipFill>
        <p:spPr bwMode="auto">
          <a:xfrm>
            <a:off x="582386" y="990600"/>
            <a:ext cx="2962728" cy="541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itle 27"/>
          <p:cNvSpPr txBox="1">
            <a:spLocks/>
          </p:cNvSpPr>
          <p:nvPr/>
        </p:nvSpPr>
        <p:spPr>
          <a:xfrm>
            <a:off x="609600" y="152400"/>
            <a:ext cx="8305800" cy="664797"/>
          </a:xfrm>
          <a:prstGeom prst="rect">
            <a:avLst/>
          </a:prstGeom>
        </p:spPr>
        <p:txBody>
          <a:bodyPr>
            <a:normAutofit fontScale="25000" lnSpcReduction="20000"/>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176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Using the Places Feature/Build Tours</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4" name="TextBox 2"/>
          <p:cNvSpPr txBox="1">
            <a:spLocks noChangeArrowheads="1"/>
          </p:cNvSpPr>
          <p:nvPr/>
        </p:nvSpPr>
        <p:spPr bwMode="auto">
          <a:xfrm>
            <a:off x="3657600" y="1143000"/>
            <a:ext cx="5334000" cy="1015663"/>
          </a:xfrm>
          <a:prstGeom prst="rect">
            <a:avLst/>
          </a:prstGeom>
          <a:noFill/>
          <a:ln w="9525">
            <a:noFill/>
            <a:miter lim="800000"/>
            <a:headEnd/>
            <a:tailEnd/>
          </a:ln>
        </p:spPr>
        <p:txBody>
          <a:bodyPr wrap="square">
            <a:spAutoFit/>
          </a:bodyPr>
          <a:lstStyle/>
          <a:p>
            <a:r>
              <a:rPr lang="en-US" sz="2000" dirty="0">
                <a:solidFill>
                  <a:srgbClr val="FFFFFF"/>
                </a:solidFill>
                <a:effectLst>
                  <a:outerShdw blurRad="38100" dist="38100" dir="2700000" algn="tl">
                    <a:srgbClr val="000000">
                      <a:alpha val="43137"/>
                    </a:srgbClr>
                  </a:outerShdw>
                </a:effectLst>
              </a:rPr>
              <a:t>The places feature will remember any place that you recently visited from your desktop.  You can also save to my places.</a:t>
            </a:r>
          </a:p>
        </p:txBody>
      </p:sp>
      <p:sp>
        <p:nvSpPr>
          <p:cNvPr id="5" name="TextBox 7"/>
          <p:cNvSpPr txBox="1">
            <a:spLocks noChangeArrowheads="1"/>
          </p:cNvSpPr>
          <p:nvPr/>
        </p:nvSpPr>
        <p:spPr bwMode="auto">
          <a:xfrm>
            <a:off x="3657600" y="2667000"/>
            <a:ext cx="6202362" cy="1076325"/>
          </a:xfrm>
          <a:prstGeom prst="rect">
            <a:avLst/>
          </a:prstGeom>
          <a:noFill/>
          <a:ln w="9525">
            <a:noFill/>
            <a:miter lim="800000"/>
            <a:headEnd/>
            <a:tailEnd/>
          </a:ln>
        </p:spPr>
        <p:txBody>
          <a:bodyPr>
            <a:spAutoFit/>
          </a:bodyPr>
          <a:lstStyle/>
          <a:p>
            <a:r>
              <a:rPr lang="en-US" sz="3200" b="1" dirty="0">
                <a:solidFill>
                  <a:srgbClr val="FFFFFF"/>
                </a:solidFill>
                <a:effectLst>
                  <a:outerShdw blurRad="38100" dist="38100" dir="2700000" algn="tl">
                    <a:srgbClr val="000000">
                      <a:alpha val="43137"/>
                    </a:srgbClr>
                  </a:outerShdw>
                </a:effectLst>
              </a:rPr>
              <a:t>Organize, Save and Share </a:t>
            </a:r>
          </a:p>
          <a:p>
            <a:r>
              <a:rPr lang="en-US" sz="3200" b="1" dirty="0">
                <a:solidFill>
                  <a:srgbClr val="FFFFFF"/>
                </a:solidFill>
                <a:effectLst>
                  <a:outerShdw blurRad="38100" dist="38100" dir="2700000" algn="tl">
                    <a:srgbClr val="000000">
                      <a:alpha val="43137"/>
                    </a:srgbClr>
                  </a:outerShdw>
                </a:effectLst>
              </a:rPr>
              <a:t>Google Earth Files (</a:t>
            </a:r>
            <a:r>
              <a:rPr lang="en-US" sz="3200" b="1" dirty="0" smtClean="0">
                <a:solidFill>
                  <a:srgbClr val="FFFFFF"/>
                </a:solidFill>
                <a:effectLst>
                  <a:outerShdw blurRad="38100" dist="38100" dir="2700000" algn="tl">
                    <a:srgbClr val="000000">
                      <a:alpha val="43137"/>
                    </a:srgbClr>
                  </a:outerShdw>
                </a:effectLst>
              </a:rPr>
              <a:t>KMZ,KML)</a:t>
            </a:r>
            <a:endParaRPr lang="en-US" sz="3200" b="1" dirty="0">
              <a:solidFill>
                <a:srgbClr val="FFFFFF"/>
              </a:solidFill>
              <a:effectLst>
                <a:outerShdw blurRad="38100" dist="38100" dir="2700000" algn="tl">
                  <a:srgbClr val="000000">
                    <a:alpha val="43137"/>
                  </a:srgbClr>
                </a:outerShdw>
              </a:effectLst>
            </a:endParaRPr>
          </a:p>
        </p:txBody>
      </p:sp>
      <p:sp>
        <p:nvSpPr>
          <p:cNvPr id="6" name="Rectangle 5"/>
          <p:cNvSpPr/>
          <p:nvPr/>
        </p:nvSpPr>
        <p:spPr>
          <a:xfrm>
            <a:off x="3657600" y="4267200"/>
            <a:ext cx="5029200" cy="1015663"/>
          </a:xfrm>
          <a:prstGeom prst="rect">
            <a:avLst/>
          </a:prstGeom>
        </p:spPr>
        <p:txBody>
          <a:bodyPr wrap="square">
            <a:spAutoFit/>
          </a:bodyPr>
          <a:lstStyle/>
          <a:p>
            <a:pPr marL="457200" indent="-457200">
              <a:defRPr/>
            </a:pPr>
            <a:r>
              <a:rPr lang="en-US" sz="2000" dirty="0" smtClean="0">
                <a:solidFill>
                  <a:srgbClr val="FFFFFF"/>
                </a:solidFill>
                <a:effectLst>
                  <a:outerShdw blurRad="38100" dist="38100" dir="2700000" algn="tl">
                    <a:srgbClr val="000000">
                      <a:alpha val="43137"/>
                    </a:srgbClr>
                  </a:outerShdw>
                </a:effectLst>
              </a:rPr>
              <a:t>Drag content into a logical sequence in a folder</a:t>
            </a:r>
          </a:p>
          <a:p>
            <a:pPr>
              <a:defRPr/>
            </a:pPr>
            <a:r>
              <a:rPr lang="en-US" sz="2000" dirty="0" smtClean="0">
                <a:solidFill>
                  <a:srgbClr val="FFFFFF"/>
                </a:solidFill>
                <a:effectLst>
                  <a:outerShdw blurRad="38100" dist="38100" dir="2700000" algn="tl">
                    <a:srgbClr val="000000">
                      <a:alpha val="43137"/>
                    </a:srgbClr>
                  </a:outerShdw>
                </a:effectLst>
              </a:rPr>
              <a:t>Right click on the folder</a:t>
            </a:r>
          </a:p>
          <a:p>
            <a:pPr marL="457200" indent="-457200">
              <a:defRPr/>
            </a:pPr>
            <a:r>
              <a:rPr lang="en-US" sz="2000" dirty="0" smtClean="0">
                <a:solidFill>
                  <a:srgbClr val="FFFFFF"/>
                </a:solidFill>
                <a:effectLst>
                  <a:outerShdw blurRad="38100" dist="38100" dir="2700000" algn="tl">
                    <a:srgbClr val="000000">
                      <a:alpha val="43137"/>
                    </a:srgbClr>
                  </a:outerShdw>
                </a:effectLst>
              </a:rPr>
              <a:t>Save as a KMZ file </a:t>
            </a:r>
            <a:endParaRPr lang="en-US" sz="2000" dirty="0">
              <a:solidFill>
                <a:srgbClr val="FFFFFF"/>
              </a:solidFill>
              <a:effectLst>
                <a:outerShdw blurRad="38100" dist="38100" dir="2700000" algn="tl">
                  <a:srgbClr val="000000">
                    <a:alpha val="43137"/>
                  </a:srgbClr>
                </a:outerShdw>
              </a:effectLst>
            </a:endParaRPr>
          </a:p>
        </p:txBody>
      </p:sp>
      <p:cxnSp>
        <p:nvCxnSpPr>
          <p:cNvPr id="7" name="Straight Arrow Connector 6"/>
          <p:cNvCxnSpPr/>
          <p:nvPr/>
        </p:nvCxnSpPr>
        <p:spPr>
          <a:xfrm rot="16200000" flipV="1">
            <a:off x="1180306" y="1943894"/>
            <a:ext cx="2820988" cy="2286000"/>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7"/>
          <p:cNvSpPr txBox="1">
            <a:spLocks/>
          </p:cNvSpPr>
          <p:nvPr/>
        </p:nvSpPr>
        <p:spPr>
          <a:xfrm>
            <a:off x="2514600" y="304800"/>
            <a:ext cx="5638800" cy="664797"/>
          </a:xfrm>
          <a:prstGeom prst="rect">
            <a:avLst/>
          </a:prstGeom>
        </p:spPr>
        <p:txBody>
          <a:bodyPr>
            <a:normAutofit fontScale="25000" lnSpcReduction="20000"/>
          </a:bodyPr>
          <a:lstStyle/>
          <a:p>
            <a:pPr marL="0" marR="0" lvl="0" indent="0" algn="l" defTabSz="914363" rtl="0" eaLnBrk="1" fontAlgn="auto" latinLnBrk="0" hangingPunct="1">
              <a:lnSpc>
                <a:spcPct val="90000"/>
              </a:lnSpc>
              <a:spcBef>
                <a:spcPct val="0"/>
              </a:spcBef>
              <a:spcAft>
                <a:spcPts val="0"/>
              </a:spcAft>
              <a:buClrTx/>
              <a:buSzTx/>
              <a:buFontTx/>
              <a:buNone/>
              <a:tabLst/>
              <a:defRPr/>
            </a:pPr>
            <a:r>
              <a:rPr lang="en-US" sz="17600" b="1" spc="-15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Make a Folder</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3" name="Rectangle 2"/>
          <p:cNvSpPr/>
          <p:nvPr/>
        </p:nvSpPr>
        <p:spPr>
          <a:xfrm>
            <a:off x="1143000" y="914400"/>
            <a:ext cx="4572000" cy="1508105"/>
          </a:xfrm>
          <a:prstGeom prst="rect">
            <a:avLst/>
          </a:prstGeom>
        </p:spPr>
        <p:txBody>
          <a:bodyPr>
            <a:spAutoFit/>
          </a:bodyPr>
          <a:lstStyle/>
          <a:p>
            <a:r>
              <a:rPr lang="en-US" sz="2000" dirty="0" smtClean="0">
                <a:solidFill>
                  <a:srgbClr val="FFFFFF"/>
                </a:solidFill>
                <a:effectLst>
                  <a:outerShdw blurRad="38100" dist="38100" dir="2700000" algn="tl">
                    <a:srgbClr val="000000">
                      <a:alpha val="43137"/>
                    </a:srgbClr>
                  </a:outerShdw>
                </a:effectLst>
              </a:rPr>
              <a:t> </a:t>
            </a:r>
          </a:p>
          <a:p>
            <a:pPr>
              <a:buFont typeface="Arial" pitchFamily="34" charset="0"/>
              <a:buChar char="•"/>
            </a:pPr>
            <a:r>
              <a:rPr lang="en-US" sz="2400" dirty="0" smtClean="0">
                <a:solidFill>
                  <a:srgbClr val="FFFFFF"/>
                </a:solidFill>
                <a:effectLst>
                  <a:outerShdw blurRad="38100" dist="38100" dir="2700000" algn="tl">
                    <a:srgbClr val="000000">
                      <a:alpha val="43137"/>
                    </a:srgbClr>
                  </a:outerShdw>
                </a:effectLst>
              </a:rPr>
              <a:t>Right click on My Places</a:t>
            </a:r>
          </a:p>
          <a:p>
            <a:pPr>
              <a:buFont typeface="Arial" pitchFamily="34" charset="0"/>
              <a:buChar char="•"/>
            </a:pPr>
            <a:r>
              <a:rPr lang="en-US" sz="2400" dirty="0" smtClean="0">
                <a:solidFill>
                  <a:srgbClr val="FFFFFF"/>
                </a:solidFill>
                <a:effectLst>
                  <a:outerShdw blurRad="38100" dist="38100" dir="2700000" algn="tl">
                    <a:srgbClr val="000000">
                      <a:alpha val="43137"/>
                    </a:srgbClr>
                  </a:outerShdw>
                </a:effectLst>
              </a:rPr>
              <a:t>Add a folder</a:t>
            </a:r>
          </a:p>
          <a:p>
            <a:pPr>
              <a:buFont typeface="Arial" pitchFamily="34" charset="0"/>
              <a:buChar char="•"/>
            </a:pPr>
            <a:r>
              <a:rPr lang="en-US" sz="2400" dirty="0" smtClean="0">
                <a:solidFill>
                  <a:srgbClr val="FFFFFF"/>
                </a:solidFill>
                <a:effectLst>
                  <a:outerShdw blurRad="38100" dist="38100" dir="2700000" algn="tl">
                    <a:srgbClr val="000000">
                      <a:alpha val="43137"/>
                    </a:srgbClr>
                  </a:outerShdw>
                </a:effectLst>
              </a:rPr>
              <a:t>Name the folder</a:t>
            </a:r>
            <a:endParaRPr lang="en-US" sz="2400" dirty="0">
              <a:solidFill>
                <a:srgbClr val="FFFFFF"/>
              </a:solidFill>
              <a:effectLst>
                <a:outerShdw blurRad="38100" dist="38100" dir="2700000" algn="tl">
                  <a:srgbClr val="000000">
                    <a:alpha val="43137"/>
                  </a:srgbClr>
                </a:outerShdw>
              </a:effectLst>
            </a:endParaRPr>
          </a:p>
        </p:txBody>
      </p:sp>
      <p:pic>
        <p:nvPicPr>
          <p:cNvPr id="4" name="Picture 7"/>
          <p:cNvPicPr>
            <a:picLocks noChangeAspect="1" noChangeArrowheads="1"/>
          </p:cNvPicPr>
          <p:nvPr/>
        </p:nvPicPr>
        <p:blipFill>
          <a:blip r:embed="rId2"/>
          <a:srcRect/>
          <a:stretch>
            <a:fillRect/>
          </a:stretch>
        </p:blipFill>
        <p:spPr bwMode="auto">
          <a:xfrm>
            <a:off x="990600" y="2819400"/>
            <a:ext cx="7086600" cy="28988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7"/>
          <p:cNvSpPr txBox="1">
            <a:spLocks/>
          </p:cNvSpPr>
          <p:nvPr/>
        </p:nvSpPr>
        <p:spPr>
          <a:xfrm>
            <a:off x="762000" y="304800"/>
            <a:ext cx="73914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Explore, Search, and Discover</a:t>
            </a:r>
          </a:p>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176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Google</a:t>
            </a:r>
            <a:r>
              <a:rPr kumimoji="0" lang="en-US" sz="17600" b="1" i="0" u="none" strike="noStrike" kern="1200" cap="none" spc="-150" normalizeH="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Earth</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3" name="Rectangle 2"/>
          <p:cNvSpPr/>
          <p:nvPr/>
        </p:nvSpPr>
        <p:spPr>
          <a:xfrm>
            <a:off x="228600" y="1524000"/>
            <a:ext cx="8153400" cy="1015663"/>
          </a:xfrm>
          <a:prstGeom prst="rect">
            <a:avLst/>
          </a:prstGeom>
        </p:spPr>
        <p:txBody>
          <a:bodyPr wrap="square">
            <a:spAutoFit/>
          </a:bodyPr>
          <a:lstStyle/>
          <a:p>
            <a:r>
              <a:rPr lang="en-US" sz="2000" dirty="0" smtClean="0">
                <a:solidFill>
                  <a:srgbClr val="FFFFFF"/>
                </a:solidFill>
                <a:effectLst>
                  <a:outerShdw blurRad="38100" dist="38100" dir="2700000" algn="tl">
                    <a:srgbClr val="000000">
                      <a:alpha val="43137"/>
                    </a:srgbClr>
                  </a:outerShdw>
                </a:effectLst>
              </a:rPr>
              <a:t>In the Earth Gallery you will find many tours, animations and sketch-ups created by people from around the world.  Use the search engine or the links to the left to explore the Earth Gallery  </a:t>
            </a:r>
            <a:endParaRPr lang="en-US" sz="2000" dirty="0">
              <a:solidFill>
                <a:srgbClr val="FFFFFF"/>
              </a:solidFill>
              <a:effectLst>
                <a:outerShdw blurRad="38100" dist="38100" dir="2700000" algn="tl">
                  <a:srgbClr val="000000">
                    <a:alpha val="43137"/>
                  </a:srgbClr>
                </a:outerShdw>
              </a:effectLst>
            </a:endParaRPr>
          </a:p>
        </p:txBody>
      </p:sp>
      <p:pic>
        <p:nvPicPr>
          <p:cNvPr id="2050" name="Picture 2"/>
          <p:cNvPicPr>
            <a:picLocks noChangeAspect="1" noChangeArrowheads="1"/>
          </p:cNvPicPr>
          <p:nvPr/>
        </p:nvPicPr>
        <p:blipFill>
          <a:blip r:embed="rId3"/>
          <a:srcRect l="8261" t="50000" r="22174" b="29356"/>
          <a:stretch>
            <a:fillRect/>
          </a:stretch>
        </p:blipFill>
        <p:spPr bwMode="auto">
          <a:xfrm>
            <a:off x="5562600" y="838200"/>
            <a:ext cx="1524000" cy="3657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1" name="Picture 3"/>
          <p:cNvPicPr>
            <a:picLocks noChangeAspect="1" noChangeArrowheads="1"/>
          </p:cNvPicPr>
          <p:nvPr/>
        </p:nvPicPr>
        <p:blipFill>
          <a:blip r:embed="rId4"/>
          <a:srcRect l="1111" t="17778" r="5556" b="8444"/>
          <a:stretch>
            <a:fillRect/>
          </a:stretch>
        </p:blipFill>
        <p:spPr bwMode="auto">
          <a:xfrm>
            <a:off x="457200" y="2590800"/>
            <a:ext cx="8174518" cy="4038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6" name="Straight Arrow Connector 5"/>
          <p:cNvCxnSpPr/>
          <p:nvPr/>
        </p:nvCxnSpPr>
        <p:spPr>
          <a:xfrm rot="10800000" flipV="1">
            <a:off x="762000" y="2209800"/>
            <a:ext cx="4038600" cy="1676400"/>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4610100" y="2400300"/>
            <a:ext cx="3810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7"/>
          <p:cNvSpPr txBox="1">
            <a:spLocks/>
          </p:cNvSpPr>
          <p:nvPr/>
        </p:nvSpPr>
        <p:spPr>
          <a:xfrm>
            <a:off x="762000" y="304800"/>
            <a:ext cx="73914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Using the Layers Feature</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pic>
        <p:nvPicPr>
          <p:cNvPr id="1026" name="Picture 2"/>
          <p:cNvPicPr>
            <a:picLocks noChangeAspect="1" noChangeArrowheads="1"/>
          </p:cNvPicPr>
          <p:nvPr/>
        </p:nvPicPr>
        <p:blipFill>
          <a:blip r:embed="rId3"/>
          <a:srcRect t="37333" r="82778" b="7556"/>
          <a:stretch>
            <a:fillRect/>
          </a:stretch>
        </p:blipFill>
        <p:spPr bwMode="auto">
          <a:xfrm>
            <a:off x="457200" y="1219200"/>
            <a:ext cx="2362200" cy="4724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Rectangle 4"/>
          <p:cNvSpPr/>
          <p:nvPr/>
        </p:nvSpPr>
        <p:spPr>
          <a:xfrm>
            <a:off x="3276600" y="1143000"/>
            <a:ext cx="4572000" cy="1938992"/>
          </a:xfrm>
          <a:prstGeom prst="rect">
            <a:avLst/>
          </a:prstGeom>
        </p:spPr>
        <p:txBody>
          <a:bodyPr>
            <a:spAutoFit/>
          </a:bodyPr>
          <a:lstStyle/>
          <a:p>
            <a:r>
              <a:rPr lang="en-US" sz="2000" dirty="0" smtClean="0">
                <a:solidFill>
                  <a:srgbClr val="FFFFFF"/>
                </a:solidFill>
                <a:effectLst>
                  <a:outerShdw blurRad="38100" dist="38100" dir="2700000" algn="tl">
                    <a:srgbClr val="000000">
                      <a:alpha val="43137"/>
                    </a:srgbClr>
                  </a:outerShdw>
                </a:effectLst>
              </a:rPr>
              <a:t>The </a:t>
            </a:r>
            <a:r>
              <a:rPr lang="en-US" sz="2000" i="1" dirty="0" smtClean="0">
                <a:solidFill>
                  <a:srgbClr val="FFFFFF"/>
                </a:solidFill>
                <a:effectLst>
                  <a:outerShdw blurRad="38100" dist="38100" dir="2700000" algn="tl">
                    <a:srgbClr val="000000">
                      <a:alpha val="43137"/>
                    </a:srgbClr>
                  </a:outerShdw>
                </a:effectLst>
              </a:rPr>
              <a:t>Layers</a:t>
            </a:r>
            <a:r>
              <a:rPr lang="en-US" sz="2000" dirty="0" smtClean="0">
                <a:solidFill>
                  <a:srgbClr val="FFFFFF"/>
                </a:solidFill>
                <a:effectLst>
                  <a:outerShdw blurRad="38100" dist="38100" dir="2700000" algn="tl">
                    <a:srgbClr val="000000">
                      <a:alpha val="43137"/>
                    </a:srgbClr>
                  </a:outerShdw>
                </a:effectLst>
              </a:rPr>
              <a:t> feature in Google Earth provides a variety of data points of geographic interest that you can select to display over your viewing area. This includes points of interest (POIs) as well as map, road, terrain, and building data. </a:t>
            </a:r>
            <a:endParaRPr lang="en-US" sz="2000" dirty="0">
              <a:solidFill>
                <a:srgbClr val="FFFFFF"/>
              </a:solidFill>
              <a:effectLst>
                <a:outerShdw blurRad="38100" dist="38100" dir="2700000" algn="tl">
                  <a:srgbClr val="000000">
                    <a:alpha val="43137"/>
                  </a:srgbClr>
                </a:outerShdw>
              </a:effectLst>
            </a:endParaRPr>
          </a:p>
        </p:txBody>
      </p:sp>
      <p:sp>
        <p:nvSpPr>
          <p:cNvPr id="6" name="Rectangle 5"/>
          <p:cNvSpPr/>
          <p:nvPr/>
        </p:nvSpPr>
        <p:spPr>
          <a:xfrm>
            <a:off x="3276600" y="3886200"/>
            <a:ext cx="4572000" cy="1631216"/>
          </a:xfrm>
          <a:prstGeom prst="rect">
            <a:avLst/>
          </a:prstGeom>
        </p:spPr>
        <p:txBody>
          <a:bodyPr>
            <a:spAutoFit/>
          </a:bodyPr>
          <a:lstStyle/>
          <a:p>
            <a:r>
              <a:rPr lang="en-US" sz="2000" dirty="0" smtClean="0">
                <a:solidFill>
                  <a:srgbClr val="FFFFFF"/>
                </a:solidFill>
                <a:effectLst>
                  <a:outerShdw blurRad="38100" dist="38100" dir="2700000" algn="tl">
                    <a:srgbClr val="000000">
                      <a:alpha val="43137"/>
                    </a:srgbClr>
                  </a:outerShdw>
                </a:effectLst>
              </a:rPr>
              <a:t>Some layers act as folders that contain categories of data. These layers are indicated by a plus sign. Click on the plus sign to view the sub-categories for each layer.</a:t>
            </a:r>
            <a:endParaRPr lang="en-US" sz="2000" dirty="0">
              <a:solidFill>
                <a:srgbClr val="FFFFFF"/>
              </a:solidFill>
              <a:effectLst>
                <a:outerShdw blurRad="38100" dist="38100" dir="2700000" algn="tl">
                  <a:srgbClr val="000000">
                    <a:alpha val="43137"/>
                  </a:srgbClr>
                </a:outerShdw>
              </a:effectLst>
            </a:endParaRPr>
          </a:p>
        </p:txBody>
      </p:sp>
      <p:cxnSp>
        <p:nvCxnSpPr>
          <p:cNvPr id="7" name="Straight Arrow Connector 6"/>
          <p:cNvCxnSpPr/>
          <p:nvPr/>
        </p:nvCxnSpPr>
        <p:spPr>
          <a:xfrm rot="10800000">
            <a:off x="1143000" y="1371600"/>
            <a:ext cx="21336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flipV="1">
            <a:off x="838200" y="4116388"/>
            <a:ext cx="2438400" cy="531812"/>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52400"/>
            <a:ext cx="7848600" cy="1446550"/>
          </a:xfrm>
          <a:prstGeom prst="rect">
            <a:avLst/>
          </a:prstGeom>
        </p:spPr>
        <p:txBody>
          <a:bodyPr wrap="square">
            <a:spAutoFit/>
          </a:bodyPr>
          <a:lstStyle/>
          <a:p>
            <a:pPr algn="ctr"/>
            <a:r>
              <a:rPr lang="en-US" sz="44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Five Fun Layers Found by a </a:t>
            </a:r>
          </a:p>
          <a:p>
            <a:pPr algn="ctr"/>
            <a:r>
              <a:rPr lang="en-US" sz="44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Fourth Grader (or maybe six)</a:t>
            </a:r>
            <a:r>
              <a:rPr lang="en-US" sz="10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	</a:t>
            </a:r>
            <a:endParaRPr lang="en-US" dirty="0"/>
          </a:p>
        </p:txBody>
      </p:sp>
      <p:sp>
        <p:nvSpPr>
          <p:cNvPr id="3" name="TextBox 2"/>
          <p:cNvSpPr txBox="1"/>
          <p:nvPr/>
        </p:nvSpPr>
        <p:spPr>
          <a:xfrm>
            <a:off x="1524000" y="1676400"/>
            <a:ext cx="6858000" cy="5262979"/>
          </a:xfrm>
          <a:prstGeom prst="rect">
            <a:avLst/>
          </a:prstGeom>
          <a:noFill/>
        </p:spPr>
        <p:txBody>
          <a:bodyPr wrap="square" rtlCol="0">
            <a:spAutoFit/>
          </a:bodyPr>
          <a:lstStyle/>
          <a:p>
            <a:pPr>
              <a:buFont typeface="Arial" pitchFamily="34" charset="0"/>
              <a:buChar char="•"/>
            </a:pPr>
            <a:r>
              <a:rPr lang="en-US" sz="2800" dirty="0" smtClean="0">
                <a:effectLst>
                  <a:outerShdw blurRad="38100" dist="38100" dir="2700000" algn="tl">
                    <a:srgbClr val="000000">
                      <a:alpha val="43137"/>
                    </a:srgbClr>
                  </a:outerShdw>
                </a:effectLst>
              </a:rPr>
              <a:t>National Geographic Ocean Atlas </a:t>
            </a:r>
          </a:p>
          <a:p>
            <a:pPr>
              <a:buFont typeface="Arial" pitchFamily="34" charset="0"/>
              <a:buChar char="•"/>
            </a:pPr>
            <a:r>
              <a:rPr lang="en-US" sz="2800" dirty="0" smtClean="0">
                <a:effectLst>
                  <a:outerShdw blurRad="38100" dist="38100" dir="2700000" algn="tl">
                    <a:srgbClr val="000000">
                      <a:alpha val="43137"/>
                    </a:srgbClr>
                  </a:outerShdw>
                </a:effectLst>
              </a:rPr>
              <a:t>State of the Ocean</a:t>
            </a:r>
          </a:p>
          <a:p>
            <a:pPr marL="971550" lvl="1" indent="-514350">
              <a:buFont typeface="+mj-lt"/>
              <a:buAutoNum type="arabicPeriod"/>
            </a:pPr>
            <a:r>
              <a:rPr lang="en-US" sz="2800" dirty="0" smtClean="0">
                <a:effectLst>
                  <a:outerShdw blurRad="38100" dist="38100" dir="2700000" algn="tl">
                    <a:srgbClr val="000000">
                      <a:alpha val="43137"/>
                    </a:srgbClr>
                  </a:outerShdw>
                </a:effectLst>
              </a:rPr>
              <a:t>Sea Surface Temperature</a:t>
            </a:r>
          </a:p>
          <a:p>
            <a:pPr marL="971550" lvl="1" indent="-514350">
              <a:buFont typeface="+mj-lt"/>
              <a:buAutoNum type="arabicPeriod"/>
            </a:pPr>
            <a:r>
              <a:rPr lang="en-US" sz="2800" dirty="0" smtClean="0">
                <a:effectLst>
                  <a:outerShdw blurRad="38100" dist="38100" dir="2700000" algn="tl">
                    <a:srgbClr val="000000">
                      <a:alpha val="43137"/>
                    </a:srgbClr>
                  </a:outerShdw>
                </a:effectLst>
              </a:rPr>
              <a:t>Human Impacts</a:t>
            </a:r>
          </a:p>
          <a:p>
            <a:pPr marL="971550" lvl="1" indent="-514350">
              <a:buFont typeface="+mj-lt"/>
              <a:buAutoNum type="arabicPeriod"/>
            </a:pPr>
            <a:r>
              <a:rPr lang="en-US" sz="2800" dirty="0" smtClean="0">
                <a:effectLst>
                  <a:outerShdw blurRad="38100" dist="38100" dir="2700000" algn="tl">
                    <a:srgbClr val="000000">
                      <a:alpha val="43137"/>
                    </a:srgbClr>
                  </a:outerShdw>
                </a:effectLst>
              </a:rPr>
              <a:t>Marie Tharp Historical Map</a:t>
            </a:r>
          </a:p>
          <a:p>
            <a:pPr marL="971550" lvl="1" indent="-514350">
              <a:buFont typeface="+mj-lt"/>
              <a:buAutoNum type="arabicPeriod"/>
            </a:pPr>
            <a:r>
              <a:rPr lang="en-US" sz="2800" dirty="0" smtClean="0">
                <a:effectLst>
                  <a:outerShdw blurRad="38100" dist="38100" dir="2700000" algn="tl">
                    <a:srgbClr val="000000">
                      <a:alpha val="43137"/>
                    </a:srgbClr>
                  </a:outerShdw>
                </a:effectLst>
              </a:rPr>
              <a:t>UNEP Atlas of a Changing Environment</a:t>
            </a:r>
          </a:p>
          <a:p>
            <a:pPr>
              <a:buFont typeface="Arial" pitchFamily="34" charset="0"/>
              <a:buChar char="•"/>
            </a:pPr>
            <a:r>
              <a:rPr lang="en-US" sz="2800" dirty="0" smtClean="0">
                <a:effectLst>
                  <a:outerShdw blurRad="38100" dist="38100" dir="2700000" algn="tl">
                    <a:srgbClr val="000000">
                      <a:alpha val="43137"/>
                    </a:srgbClr>
                  </a:outerShdw>
                </a:effectLst>
              </a:rPr>
              <a:t>Discovery Network</a:t>
            </a:r>
          </a:p>
          <a:p>
            <a:pPr>
              <a:buFont typeface="Arial" pitchFamily="34" charset="0"/>
              <a:buChar char="•"/>
            </a:pPr>
            <a:r>
              <a:rPr lang="en-US" sz="2800" dirty="0" smtClean="0">
                <a:effectLst>
                  <a:outerShdw blurRad="38100" dist="38100" dir="2700000" algn="tl">
                    <a:srgbClr val="000000">
                      <a:alpha val="43137"/>
                    </a:srgbClr>
                  </a:outerShdw>
                </a:effectLst>
              </a:rPr>
              <a:t>NASA</a:t>
            </a:r>
          </a:p>
          <a:p>
            <a:pPr>
              <a:buFont typeface="Arial" pitchFamily="34" charset="0"/>
              <a:buChar char="•"/>
            </a:pPr>
            <a:r>
              <a:rPr lang="en-US" sz="2800" dirty="0" err="1" smtClean="0">
                <a:effectLst>
                  <a:outerShdw blurRad="38100" dist="38100" dir="2700000" algn="tl">
                    <a:srgbClr val="000000">
                      <a:alpha val="43137"/>
                    </a:srgbClr>
                  </a:outerShdw>
                </a:effectLst>
              </a:rPr>
              <a:t>Gigapan</a:t>
            </a:r>
            <a:r>
              <a:rPr lang="en-US" sz="2800" dirty="0" smtClean="0">
                <a:effectLst>
                  <a:outerShdw blurRad="38100" dist="38100" dir="2700000" algn="tl">
                    <a:srgbClr val="000000">
                      <a:alpha val="43137"/>
                    </a:srgbClr>
                  </a:outerShdw>
                </a:effectLst>
              </a:rPr>
              <a:t> Photos</a:t>
            </a:r>
          </a:p>
          <a:p>
            <a:pPr>
              <a:buFont typeface="Arial" pitchFamily="34" charset="0"/>
              <a:buChar char="•"/>
            </a:pPr>
            <a:r>
              <a:rPr lang="en-US" sz="2800" dirty="0" smtClean="0">
                <a:effectLst>
                  <a:outerShdw blurRad="38100" dist="38100" dir="2700000" algn="tl">
                    <a:srgbClr val="000000">
                      <a:alpha val="43137"/>
                    </a:srgbClr>
                  </a:outerShdw>
                </a:effectLst>
              </a:rPr>
              <a:t>Cousteau Ocean World</a:t>
            </a:r>
          </a:p>
          <a:p>
            <a:pPr>
              <a:buFont typeface="Arial" pitchFamily="34" charset="0"/>
              <a:buChar char="•"/>
            </a:pPr>
            <a:r>
              <a:rPr lang="en-US" sz="2800" dirty="0" smtClean="0">
                <a:effectLst>
                  <a:outerShdw blurRad="38100" dist="38100" dir="2700000" algn="tl">
                    <a:srgbClr val="000000">
                      <a:alpha val="43137"/>
                    </a:srgbClr>
                  </a:outerShdw>
                </a:effectLst>
              </a:rPr>
              <a:t>Google News</a:t>
            </a:r>
          </a:p>
          <a:p>
            <a:pPr>
              <a:buFont typeface="Arial" pitchFamily="34" charset="0"/>
              <a:buChar char="•"/>
            </a:pPr>
            <a:r>
              <a:rPr lang="en-US" sz="2800" dirty="0" smtClean="0">
                <a:effectLst>
                  <a:outerShdw blurRad="38100" dist="38100" dir="2700000" algn="tl">
                    <a:srgbClr val="000000">
                      <a:alpha val="43137"/>
                    </a:srgbClr>
                  </a:outerShdw>
                </a:effectLst>
              </a:rPr>
              <a:t>Street View</a:t>
            </a:r>
            <a:endParaRPr lang="en-US" sz="28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21111" t="5333" r="52222" b="92000"/>
          <a:stretch>
            <a:fillRect/>
          </a:stretch>
        </p:blipFill>
        <p:spPr bwMode="auto">
          <a:xfrm>
            <a:off x="304800" y="1371600"/>
            <a:ext cx="8534400" cy="533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3" name="Straight Arrow Connector 2"/>
          <p:cNvCxnSpPr/>
          <p:nvPr/>
        </p:nvCxnSpPr>
        <p:spPr>
          <a:xfrm rot="5400000" flipH="1" flipV="1">
            <a:off x="-761206" y="3199606"/>
            <a:ext cx="28956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0" y="4648200"/>
            <a:ext cx="1579471" cy="400110"/>
          </a:xfrm>
          <a:prstGeom prst="rect">
            <a:avLst/>
          </a:prstGeom>
          <a:noFill/>
        </p:spPr>
        <p:txBody>
          <a:bodyPr wrap="none" rtlCol="0">
            <a:spAutoFit/>
          </a:bodyPr>
          <a:lstStyle/>
          <a:p>
            <a:r>
              <a:rPr lang="en-US" sz="2000" dirty="0" err="1" smtClean="0">
                <a:effectLst>
                  <a:outerShdw blurRad="38100" dist="38100" dir="2700000" algn="tl">
                    <a:srgbClr val="000000">
                      <a:alpha val="43137"/>
                    </a:srgbClr>
                  </a:outerShdw>
                </a:effectLst>
              </a:rPr>
              <a:t>Placemarkers</a:t>
            </a:r>
            <a:endParaRPr lang="en-US" sz="2000" dirty="0">
              <a:effectLst>
                <a:outerShdw blurRad="38100" dist="38100" dir="2700000" algn="tl">
                  <a:srgbClr val="000000">
                    <a:alpha val="43137"/>
                  </a:srgbClr>
                </a:outerShdw>
              </a:effectLst>
            </a:endParaRPr>
          </a:p>
        </p:txBody>
      </p:sp>
      <p:cxnSp>
        <p:nvCxnSpPr>
          <p:cNvPr id="8" name="Straight Arrow Connector 7"/>
          <p:cNvCxnSpPr/>
          <p:nvPr/>
        </p:nvCxnSpPr>
        <p:spPr>
          <a:xfrm rot="5400000" flipH="1" flipV="1">
            <a:off x="572294" y="2399506"/>
            <a:ext cx="12954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85800" y="2971800"/>
            <a:ext cx="1107483" cy="707886"/>
          </a:xfrm>
          <a:prstGeom prst="rect">
            <a:avLst/>
          </a:prstGeom>
          <a:noFill/>
        </p:spPr>
        <p:txBody>
          <a:bodyPr wrap="none" rtlCol="0">
            <a:spAutoFit/>
          </a:bodyPr>
          <a:lstStyle/>
          <a:p>
            <a:pPr algn="ctr"/>
            <a:r>
              <a:rPr lang="en-US" sz="2000" dirty="0" smtClean="0">
                <a:effectLst>
                  <a:outerShdw blurRad="38100" dist="38100" dir="2700000" algn="tl">
                    <a:srgbClr val="000000">
                      <a:alpha val="43137"/>
                    </a:srgbClr>
                  </a:outerShdw>
                </a:effectLst>
              </a:rPr>
              <a:t>Add</a:t>
            </a:r>
          </a:p>
          <a:p>
            <a:r>
              <a:rPr lang="en-US" sz="2000" dirty="0" smtClean="0">
                <a:effectLst>
                  <a:outerShdw blurRad="38100" dist="38100" dir="2700000" algn="tl">
                    <a:srgbClr val="000000">
                      <a:alpha val="43137"/>
                    </a:srgbClr>
                  </a:outerShdw>
                </a:effectLst>
              </a:rPr>
              <a:t>Polygons</a:t>
            </a:r>
            <a:endParaRPr lang="en-US" sz="2000" dirty="0">
              <a:effectLst>
                <a:outerShdw blurRad="38100" dist="38100" dir="2700000" algn="tl">
                  <a:srgbClr val="000000">
                    <a:alpha val="43137"/>
                  </a:srgbClr>
                </a:outerShdw>
              </a:effectLst>
            </a:endParaRPr>
          </a:p>
        </p:txBody>
      </p:sp>
      <p:cxnSp>
        <p:nvCxnSpPr>
          <p:cNvPr id="11" name="Straight Arrow Connector 10"/>
          <p:cNvCxnSpPr/>
          <p:nvPr/>
        </p:nvCxnSpPr>
        <p:spPr>
          <a:xfrm rot="5400000" flipH="1" flipV="1">
            <a:off x="-113506" y="3771106"/>
            <a:ext cx="40386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524000" y="5791200"/>
            <a:ext cx="654475" cy="707886"/>
          </a:xfrm>
          <a:prstGeom prst="rect">
            <a:avLst/>
          </a:prstGeom>
          <a:noFill/>
        </p:spPr>
        <p:txBody>
          <a:bodyPr wrap="none" rtlCol="0">
            <a:spAutoFit/>
          </a:bodyPr>
          <a:lstStyle/>
          <a:p>
            <a:pPr algn="ctr"/>
            <a:r>
              <a:rPr lang="en-US" sz="2000" dirty="0" smtClean="0">
                <a:effectLst>
                  <a:outerShdw blurRad="38100" dist="38100" dir="2700000" algn="tl">
                    <a:srgbClr val="000000">
                      <a:alpha val="43137"/>
                    </a:srgbClr>
                  </a:outerShdw>
                </a:effectLst>
              </a:rPr>
              <a:t>Add</a:t>
            </a:r>
          </a:p>
          <a:p>
            <a:r>
              <a:rPr lang="en-US" sz="2000" dirty="0" smtClean="0">
                <a:effectLst>
                  <a:outerShdw blurRad="38100" dist="38100" dir="2700000" algn="tl">
                    <a:srgbClr val="000000">
                      <a:alpha val="43137"/>
                    </a:srgbClr>
                  </a:outerShdw>
                </a:effectLst>
              </a:rPr>
              <a:t>Path</a:t>
            </a:r>
            <a:endParaRPr lang="en-US" sz="2000" dirty="0">
              <a:effectLst>
                <a:outerShdw blurRad="38100" dist="38100" dir="2700000" algn="tl">
                  <a:srgbClr val="000000">
                    <a:alpha val="43137"/>
                  </a:srgbClr>
                </a:outerShdw>
              </a:effectLst>
            </a:endParaRPr>
          </a:p>
        </p:txBody>
      </p:sp>
      <p:cxnSp>
        <p:nvCxnSpPr>
          <p:cNvPr id="14" name="Straight Arrow Connector 13"/>
          <p:cNvCxnSpPr/>
          <p:nvPr/>
        </p:nvCxnSpPr>
        <p:spPr>
          <a:xfrm rot="5400000" flipH="1" flipV="1">
            <a:off x="1296194" y="2894806"/>
            <a:ext cx="22860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133600" y="4038600"/>
            <a:ext cx="1675715" cy="707886"/>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Add</a:t>
            </a:r>
          </a:p>
          <a:p>
            <a:r>
              <a:rPr lang="en-US" sz="2000" dirty="0" smtClean="0">
                <a:effectLst>
                  <a:outerShdw blurRad="38100" dist="38100" dir="2700000" algn="tl">
                    <a:srgbClr val="000000">
                      <a:alpha val="43137"/>
                    </a:srgbClr>
                  </a:outerShdw>
                </a:effectLst>
              </a:rPr>
              <a:t>Image Overlay</a:t>
            </a:r>
            <a:endParaRPr lang="en-US" sz="2000" dirty="0">
              <a:effectLst>
                <a:outerShdw blurRad="38100" dist="38100" dir="2700000" algn="tl">
                  <a:srgbClr val="000000">
                    <a:alpha val="43137"/>
                  </a:srgbClr>
                </a:outerShdw>
              </a:effectLst>
            </a:endParaRPr>
          </a:p>
        </p:txBody>
      </p:sp>
      <p:cxnSp>
        <p:nvCxnSpPr>
          <p:cNvPr id="17" name="Straight Arrow Connector 16"/>
          <p:cNvCxnSpPr/>
          <p:nvPr/>
        </p:nvCxnSpPr>
        <p:spPr>
          <a:xfrm rot="5400000" flipH="1" flipV="1">
            <a:off x="2629694" y="2247106"/>
            <a:ext cx="9906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590800" y="2743200"/>
            <a:ext cx="1149161" cy="707886"/>
          </a:xfrm>
          <a:prstGeom prst="rect">
            <a:avLst/>
          </a:prstGeom>
          <a:noFill/>
        </p:spPr>
        <p:txBody>
          <a:bodyPr wrap="none" rtlCol="0">
            <a:spAutoFit/>
          </a:bodyPr>
          <a:lstStyle/>
          <a:p>
            <a:pPr algn="ctr"/>
            <a:r>
              <a:rPr lang="en-US" sz="2000" dirty="0" smtClean="0">
                <a:effectLst>
                  <a:outerShdw blurRad="38100" dist="38100" dir="2700000" algn="tl">
                    <a:srgbClr val="000000">
                      <a:alpha val="43137"/>
                    </a:srgbClr>
                  </a:outerShdw>
                </a:effectLst>
              </a:rPr>
              <a:t>Record a </a:t>
            </a:r>
          </a:p>
          <a:p>
            <a:pPr algn="ctr"/>
            <a:r>
              <a:rPr lang="en-US" sz="2000" dirty="0" smtClean="0">
                <a:effectLst>
                  <a:outerShdw blurRad="38100" dist="38100" dir="2700000" algn="tl">
                    <a:srgbClr val="000000">
                      <a:alpha val="43137"/>
                    </a:srgbClr>
                  </a:outerShdw>
                </a:effectLst>
              </a:rPr>
              <a:t>Tour</a:t>
            </a:r>
          </a:p>
        </p:txBody>
      </p:sp>
      <p:cxnSp>
        <p:nvCxnSpPr>
          <p:cNvPr id="20" name="Straight Arrow Connector 19"/>
          <p:cNvCxnSpPr/>
          <p:nvPr/>
        </p:nvCxnSpPr>
        <p:spPr>
          <a:xfrm rot="5400000" flipH="1" flipV="1">
            <a:off x="2172494" y="3542506"/>
            <a:ext cx="35814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581400" y="5334000"/>
            <a:ext cx="1159805" cy="1015663"/>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Show </a:t>
            </a:r>
          </a:p>
          <a:p>
            <a:r>
              <a:rPr lang="en-US" sz="2000" dirty="0" smtClean="0">
                <a:effectLst>
                  <a:outerShdw blurRad="38100" dist="38100" dir="2700000" algn="tl">
                    <a:srgbClr val="000000">
                      <a:alpha val="43137"/>
                    </a:srgbClr>
                  </a:outerShdw>
                </a:effectLst>
              </a:rPr>
              <a:t>Historical</a:t>
            </a:r>
          </a:p>
          <a:p>
            <a:r>
              <a:rPr lang="en-US" sz="2000" dirty="0" smtClean="0">
                <a:effectLst>
                  <a:outerShdw blurRad="38100" dist="38100" dir="2700000" algn="tl">
                    <a:srgbClr val="000000">
                      <a:alpha val="43137"/>
                    </a:srgbClr>
                  </a:outerShdw>
                </a:effectLst>
              </a:rPr>
              <a:t>Imagery</a:t>
            </a:r>
            <a:endParaRPr lang="en-US" sz="2000" dirty="0">
              <a:effectLst>
                <a:outerShdw blurRad="38100" dist="38100" dir="2700000" algn="tl">
                  <a:srgbClr val="000000">
                    <a:alpha val="43137"/>
                  </a:srgbClr>
                </a:outerShdw>
              </a:effectLst>
            </a:endParaRPr>
          </a:p>
        </p:txBody>
      </p:sp>
      <p:cxnSp>
        <p:nvCxnSpPr>
          <p:cNvPr id="23" name="Straight Arrow Connector 22"/>
          <p:cNvCxnSpPr/>
          <p:nvPr/>
        </p:nvCxnSpPr>
        <p:spPr>
          <a:xfrm rot="5400000" flipH="1" flipV="1">
            <a:off x="3848894" y="2551906"/>
            <a:ext cx="16002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191000" y="3352800"/>
            <a:ext cx="1272208" cy="1015663"/>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Sunlight </a:t>
            </a:r>
          </a:p>
          <a:p>
            <a:r>
              <a:rPr lang="en-US" sz="2000" dirty="0" smtClean="0">
                <a:effectLst>
                  <a:outerShdw blurRad="38100" dist="38100" dir="2700000" algn="tl">
                    <a:srgbClr val="000000">
                      <a:alpha val="43137"/>
                    </a:srgbClr>
                  </a:outerShdw>
                </a:effectLst>
              </a:rPr>
              <a:t>across the</a:t>
            </a:r>
          </a:p>
          <a:p>
            <a:r>
              <a:rPr lang="en-US" sz="2000" dirty="0" smtClean="0">
                <a:effectLst>
                  <a:outerShdw blurRad="38100" dist="38100" dir="2700000" algn="tl">
                    <a:srgbClr val="000000">
                      <a:alpha val="43137"/>
                    </a:srgbClr>
                  </a:outerShdw>
                </a:effectLst>
              </a:rPr>
              <a:t>Landscape</a:t>
            </a:r>
            <a:endParaRPr lang="en-US" sz="2000" dirty="0">
              <a:effectLst>
                <a:outerShdw blurRad="38100" dist="38100" dir="2700000" algn="tl">
                  <a:srgbClr val="000000">
                    <a:alpha val="43137"/>
                  </a:srgbClr>
                </a:outerShdw>
              </a:effectLst>
            </a:endParaRPr>
          </a:p>
        </p:txBody>
      </p:sp>
      <p:cxnSp>
        <p:nvCxnSpPr>
          <p:cNvPr id="27" name="Straight Arrow Connector 26"/>
          <p:cNvCxnSpPr/>
          <p:nvPr/>
        </p:nvCxnSpPr>
        <p:spPr>
          <a:xfrm rot="5400000" flipH="1" flipV="1">
            <a:off x="4077494" y="3313906"/>
            <a:ext cx="31242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410200" y="4876800"/>
            <a:ext cx="808235" cy="1323439"/>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Earth</a:t>
            </a:r>
          </a:p>
          <a:p>
            <a:r>
              <a:rPr lang="en-US" sz="2000" dirty="0" smtClean="0">
                <a:effectLst>
                  <a:outerShdw blurRad="38100" dist="38100" dir="2700000" algn="tl">
                    <a:srgbClr val="000000">
                      <a:alpha val="43137"/>
                    </a:srgbClr>
                  </a:outerShdw>
                </a:effectLst>
              </a:rPr>
              <a:t>Sky</a:t>
            </a:r>
          </a:p>
          <a:p>
            <a:r>
              <a:rPr lang="en-US" sz="2000" dirty="0" smtClean="0">
                <a:effectLst>
                  <a:outerShdw blurRad="38100" dist="38100" dir="2700000" algn="tl">
                    <a:srgbClr val="000000">
                      <a:alpha val="43137"/>
                    </a:srgbClr>
                  </a:outerShdw>
                </a:effectLst>
              </a:rPr>
              <a:t>Mars</a:t>
            </a:r>
          </a:p>
          <a:p>
            <a:r>
              <a:rPr lang="en-US" sz="2000" dirty="0" smtClean="0">
                <a:effectLst>
                  <a:outerShdw blurRad="38100" dist="38100" dir="2700000" algn="tl">
                    <a:srgbClr val="000000">
                      <a:alpha val="43137"/>
                    </a:srgbClr>
                  </a:outerShdw>
                </a:effectLst>
              </a:rPr>
              <a:t>Moon</a:t>
            </a:r>
          </a:p>
        </p:txBody>
      </p:sp>
      <p:cxnSp>
        <p:nvCxnSpPr>
          <p:cNvPr id="30" name="Straight Arrow Connector 29"/>
          <p:cNvCxnSpPr/>
          <p:nvPr/>
        </p:nvCxnSpPr>
        <p:spPr>
          <a:xfrm rot="5400000" flipH="1" flipV="1">
            <a:off x="5753894" y="2399506"/>
            <a:ext cx="12954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019800" y="3048000"/>
            <a:ext cx="736099" cy="400110"/>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Ruler</a:t>
            </a:r>
            <a:endParaRPr lang="en-US" sz="2000" dirty="0">
              <a:effectLst>
                <a:outerShdw blurRad="38100" dist="38100" dir="2700000" algn="tl">
                  <a:srgbClr val="000000">
                    <a:alpha val="43137"/>
                  </a:srgbClr>
                </a:outerShdw>
              </a:effectLst>
            </a:endParaRPr>
          </a:p>
        </p:txBody>
      </p:sp>
      <p:cxnSp>
        <p:nvCxnSpPr>
          <p:cNvPr id="33" name="Straight Arrow Connector 32"/>
          <p:cNvCxnSpPr/>
          <p:nvPr/>
        </p:nvCxnSpPr>
        <p:spPr>
          <a:xfrm rot="5400000" flipH="1" flipV="1">
            <a:off x="6630194" y="3123406"/>
            <a:ext cx="25908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5400000" flipH="1" flipV="1">
            <a:off x="6744494" y="3618706"/>
            <a:ext cx="35814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8229600" y="5410200"/>
            <a:ext cx="1295400" cy="923330"/>
          </a:xfrm>
          <a:prstGeom prst="rect">
            <a:avLst/>
          </a:prstGeom>
        </p:spPr>
        <p:txBody>
          <a:bodyPr wrap="square">
            <a:spAutoFit/>
          </a:bodyPr>
          <a:lstStyle/>
          <a:p>
            <a:r>
              <a:rPr lang="en-US" dirty="0" smtClean="0">
                <a:effectLst>
                  <a:outerShdw blurRad="38100" dist="38100" dir="2700000" algn="tl">
                    <a:srgbClr val="000000">
                      <a:alpha val="43137"/>
                    </a:srgbClr>
                  </a:outerShdw>
                </a:effectLst>
              </a:rPr>
              <a:t>View in</a:t>
            </a:r>
          </a:p>
          <a:p>
            <a:r>
              <a:rPr lang="en-US" dirty="0" smtClean="0">
                <a:effectLst>
                  <a:outerShdw blurRad="38100" dist="38100" dir="2700000" algn="tl">
                    <a:srgbClr val="000000">
                      <a:alpha val="43137"/>
                    </a:srgbClr>
                  </a:outerShdw>
                </a:effectLst>
              </a:rPr>
              <a:t>Google Maps</a:t>
            </a:r>
            <a:endParaRPr lang="en-US" dirty="0">
              <a:effectLst>
                <a:outerShdw blurRad="38100" dist="38100" dir="2700000" algn="tl">
                  <a:srgbClr val="000000">
                    <a:alpha val="43137"/>
                  </a:srgbClr>
                </a:outerShdw>
              </a:effectLst>
            </a:endParaRPr>
          </a:p>
        </p:txBody>
      </p:sp>
      <p:sp>
        <p:nvSpPr>
          <p:cNvPr id="38" name="TextBox 37"/>
          <p:cNvSpPr txBox="1"/>
          <p:nvPr/>
        </p:nvSpPr>
        <p:spPr>
          <a:xfrm>
            <a:off x="7543800" y="4419600"/>
            <a:ext cx="685637" cy="400110"/>
          </a:xfrm>
          <a:prstGeom prst="rect">
            <a:avLst/>
          </a:prstGeom>
          <a:noFill/>
        </p:spPr>
        <p:txBody>
          <a:bodyPr wrap="none" rtlCol="0">
            <a:spAutoFit/>
          </a:bodyPr>
          <a:lstStyle/>
          <a:p>
            <a:r>
              <a:rPr lang="en-US" sz="2000" dirty="0" smtClean="0">
                <a:effectLst>
                  <a:outerShdw blurRad="38100" dist="38100" dir="2700000" algn="tl">
                    <a:srgbClr val="000000">
                      <a:alpha val="43137"/>
                    </a:srgbClr>
                  </a:outerShdw>
                </a:effectLst>
              </a:rPr>
              <a:t>Print</a:t>
            </a:r>
            <a:endParaRPr lang="en-US" sz="2000" dirty="0">
              <a:effectLst>
                <a:outerShdw blurRad="38100" dist="38100" dir="2700000" algn="tl">
                  <a:srgbClr val="000000">
                    <a:alpha val="43137"/>
                  </a:srgbClr>
                </a:outerShdw>
              </a:effectLst>
            </a:endParaRPr>
          </a:p>
        </p:txBody>
      </p:sp>
      <p:sp>
        <p:nvSpPr>
          <p:cNvPr id="39" name="Title 27"/>
          <p:cNvSpPr txBox="1">
            <a:spLocks/>
          </p:cNvSpPr>
          <p:nvPr/>
        </p:nvSpPr>
        <p:spPr>
          <a:xfrm>
            <a:off x="990600" y="381000"/>
            <a:ext cx="73914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The Tool Bar</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3" grpId="0"/>
      <p:bldP spid="16" grpId="0"/>
      <p:bldP spid="19" grpId="0"/>
      <p:bldP spid="22" grpId="0"/>
      <p:bldP spid="26" grpId="0"/>
      <p:bldP spid="29" grpId="0"/>
      <p:bldP spid="32"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0" y="1295400"/>
            <a:ext cx="4572000" cy="4401205"/>
          </a:xfrm>
          <a:prstGeom prst="rect">
            <a:avLst/>
          </a:prstGeom>
        </p:spPr>
        <p:txBody>
          <a:bodyPr>
            <a:spAutoFit/>
          </a:bodyPr>
          <a:lstStyle/>
          <a:p>
            <a:r>
              <a:rPr lang="en-US" sz="2000" dirty="0" smtClean="0">
                <a:solidFill>
                  <a:srgbClr val="FFFFFF"/>
                </a:solidFill>
                <a:effectLst>
                  <a:outerShdw blurRad="38100" dist="38100" dir="2700000" algn="tl">
                    <a:srgbClr val="000000">
                      <a:alpha val="43137"/>
                    </a:srgbClr>
                  </a:outerShdw>
                </a:effectLst>
              </a:rPr>
              <a:t>Click on the "</a:t>
            </a:r>
            <a:r>
              <a:rPr lang="en-US" sz="2000" dirty="0" err="1" smtClean="0">
                <a:solidFill>
                  <a:srgbClr val="FFFFFF"/>
                </a:solidFill>
                <a:effectLst>
                  <a:outerShdw blurRad="38100" dist="38100" dir="2700000" algn="tl">
                    <a:srgbClr val="000000">
                      <a:alpha val="43137"/>
                    </a:srgbClr>
                  </a:outerShdw>
                </a:effectLst>
              </a:rPr>
              <a:t>Placemark</a:t>
            </a:r>
            <a:r>
              <a:rPr lang="en-US" sz="2000" dirty="0" smtClean="0">
                <a:solidFill>
                  <a:srgbClr val="FFFFFF"/>
                </a:solidFill>
                <a:effectLst>
                  <a:outerShdw blurRad="38100" dist="38100" dir="2700000" algn="tl">
                    <a:srgbClr val="000000">
                      <a:alpha val="43137"/>
                    </a:srgbClr>
                  </a:outerShdw>
                </a:effectLst>
              </a:rPr>
              <a:t>" icon in the toolbar</a:t>
            </a:r>
          </a:p>
          <a:p>
            <a:endParaRPr lang="en-US" sz="2000" dirty="0" smtClean="0">
              <a:solidFill>
                <a:srgbClr val="FFFFFF"/>
              </a:solidFill>
              <a:effectLst>
                <a:outerShdw blurRad="38100" dist="38100" dir="2700000" algn="tl">
                  <a:srgbClr val="000000">
                    <a:alpha val="43137"/>
                  </a:srgbClr>
                </a:outerShdw>
              </a:effectLst>
            </a:endParaRPr>
          </a:p>
          <a:p>
            <a:r>
              <a:rPr lang="en-US" sz="2000" dirty="0" smtClean="0">
                <a:solidFill>
                  <a:srgbClr val="FFFFFF"/>
                </a:solidFill>
                <a:effectLst>
                  <a:outerShdw blurRad="38100" dist="38100" dir="2700000" algn="tl">
                    <a:srgbClr val="000000">
                      <a:alpha val="43137"/>
                    </a:srgbClr>
                  </a:outerShdw>
                </a:effectLst>
              </a:rPr>
              <a:t>A flashing </a:t>
            </a:r>
            <a:r>
              <a:rPr lang="en-US" sz="2000" dirty="0" err="1" smtClean="0">
                <a:solidFill>
                  <a:srgbClr val="FFFFFF"/>
                </a:solidFill>
                <a:effectLst>
                  <a:outerShdw blurRad="38100" dist="38100" dir="2700000" algn="tl">
                    <a:srgbClr val="000000">
                      <a:alpha val="43137"/>
                    </a:srgbClr>
                  </a:outerShdw>
                </a:effectLst>
              </a:rPr>
              <a:t>placemarker</a:t>
            </a:r>
            <a:r>
              <a:rPr lang="en-US" sz="2000" dirty="0" smtClean="0">
                <a:solidFill>
                  <a:srgbClr val="FFFFFF"/>
                </a:solidFill>
                <a:effectLst>
                  <a:outerShdw blurRad="38100" dist="38100" dir="2700000" algn="tl">
                    <a:srgbClr val="000000">
                      <a:alpha val="43137"/>
                    </a:srgbClr>
                  </a:outerShdw>
                </a:effectLst>
              </a:rPr>
              <a:t> will appear.  You can drag this to the location where you want to mark.</a:t>
            </a:r>
          </a:p>
          <a:p>
            <a:endParaRPr lang="en-US" sz="2000" dirty="0" smtClean="0">
              <a:solidFill>
                <a:srgbClr val="FFFFFF"/>
              </a:solidFill>
              <a:effectLst>
                <a:outerShdw blurRad="38100" dist="38100" dir="2700000" algn="tl">
                  <a:srgbClr val="000000">
                    <a:alpha val="43137"/>
                  </a:srgbClr>
                </a:outerShdw>
              </a:effectLst>
            </a:endParaRPr>
          </a:p>
          <a:p>
            <a:r>
              <a:rPr lang="en-US" sz="2000" dirty="0" smtClean="0">
                <a:solidFill>
                  <a:srgbClr val="FFFFFF"/>
                </a:solidFill>
                <a:effectLst>
                  <a:outerShdw blurRad="38100" dist="38100" dir="2700000" algn="tl">
                    <a:srgbClr val="000000">
                      <a:alpha val="43137"/>
                    </a:srgbClr>
                  </a:outerShdw>
                </a:effectLst>
              </a:rPr>
              <a:t>Right click on the </a:t>
            </a:r>
            <a:r>
              <a:rPr lang="en-US" sz="2000" dirty="0" err="1" smtClean="0">
                <a:solidFill>
                  <a:srgbClr val="FFFFFF"/>
                </a:solidFill>
                <a:effectLst>
                  <a:outerShdw blurRad="38100" dist="38100" dir="2700000" algn="tl">
                    <a:srgbClr val="000000">
                      <a:alpha val="43137"/>
                    </a:srgbClr>
                  </a:outerShdw>
                </a:effectLst>
              </a:rPr>
              <a:t>placemarker</a:t>
            </a:r>
            <a:r>
              <a:rPr lang="en-US" sz="2000" dirty="0" smtClean="0">
                <a:solidFill>
                  <a:srgbClr val="FFFFFF"/>
                </a:solidFill>
                <a:effectLst>
                  <a:outerShdw blurRad="38100" dist="38100" dir="2700000" algn="tl">
                    <a:srgbClr val="000000">
                      <a:alpha val="43137"/>
                    </a:srgbClr>
                  </a:outerShdw>
                </a:effectLst>
              </a:rPr>
              <a:t>, a box will come up for you to write a description.  </a:t>
            </a:r>
          </a:p>
          <a:p>
            <a:endParaRPr lang="en-US" sz="2000" dirty="0" smtClean="0">
              <a:solidFill>
                <a:srgbClr val="FFFFFF"/>
              </a:solidFill>
              <a:effectLst>
                <a:outerShdw blurRad="38100" dist="38100" dir="2700000" algn="tl">
                  <a:srgbClr val="000000">
                    <a:alpha val="43137"/>
                  </a:srgbClr>
                </a:outerShdw>
              </a:effectLst>
            </a:endParaRPr>
          </a:p>
          <a:p>
            <a:r>
              <a:rPr lang="en-US" sz="2000" dirty="0" smtClean="0">
                <a:solidFill>
                  <a:srgbClr val="FFFFFF"/>
                </a:solidFill>
                <a:effectLst>
                  <a:outerShdw blurRad="38100" dist="38100" dir="2700000" algn="tl">
                    <a:srgbClr val="000000">
                      <a:alpha val="43137"/>
                    </a:srgbClr>
                  </a:outerShdw>
                </a:effectLst>
              </a:rPr>
              <a:t>You will want to give your </a:t>
            </a:r>
            <a:r>
              <a:rPr lang="en-US" sz="2000" dirty="0" err="1" smtClean="0">
                <a:solidFill>
                  <a:srgbClr val="FFFFFF"/>
                </a:solidFill>
                <a:effectLst>
                  <a:outerShdw blurRad="38100" dist="38100" dir="2700000" algn="tl">
                    <a:srgbClr val="000000">
                      <a:alpha val="43137"/>
                    </a:srgbClr>
                  </a:outerShdw>
                </a:effectLst>
              </a:rPr>
              <a:t>placemarker</a:t>
            </a:r>
            <a:r>
              <a:rPr lang="en-US" sz="2000" dirty="0" smtClean="0">
                <a:solidFill>
                  <a:srgbClr val="FFFFFF"/>
                </a:solidFill>
                <a:effectLst>
                  <a:outerShdw blurRad="38100" dist="38100" dir="2700000" algn="tl">
                    <a:srgbClr val="000000">
                      <a:alpha val="43137"/>
                    </a:srgbClr>
                  </a:outerShdw>
                </a:effectLst>
              </a:rPr>
              <a:t> a title.  This is also where you would write in information for your students, questions, etc, link websites or embed code.</a:t>
            </a:r>
            <a:endParaRPr lang="en-US" sz="2000" dirty="0">
              <a:solidFill>
                <a:srgbClr val="FFFFFF"/>
              </a:solidFill>
              <a:effectLst>
                <a:outerShdw blurRad="38100" dist="38100" dir="2700000" algn="tl">
                  <a:srgbClr val="000000">
                    <a:alpha val="43137"/>
                  </a:srgbClr>
                </a:outerShdw>
              </a:effectLst>
            </a:endParaRPr>
          </a:p>
        </p:txBody>
      </p:sp>
      <p:sp>
        <p:nvSpPr>
          <p:cNvPr id="4" name="Title 27"/>
          <p:cNvSpPr txBox="1">
            <a:spLocks/>
          </p:cNvSpPr>
          <p:nvPr/>
        </p:nvSpPr>
        <p:spPr>
          <a:xfrm>
            <a:off x="990600" y="381000"/>
            <a:ext cx="73914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Adding a </a:t>
            </a:r>
            <a:r>
              <a:rPr lang="en-US" sz="17600" b="1" spc="-150" dirty="0" err="1"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Placemark</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pic>
        <p:nvPicPr>
          <p:cNvPr id="5" name="Picture 3" descr="clipboard(23).png"/>
          <p:cNvPicPr>
            <a:picLocks/>
          </p:cNvPicPr>
          <p:nvPr/>
        </p:nvPicPr>
        <p:blipFill>
          <a:blip r:embed="rId2"/>
          <a:srcRect/>
          <a:stretch>
            <a:fillRect/>
          </a:stretch>
        </p:blipFill>
        <p:spPr bwMode="auto">
          <a:xfrm>
            <a:off x="1066800" y="381000"/>
            <a:ext cx="1014412" cy="6032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685800"/>
            <a:ext cx="6400800" cy="1631216"/>
          </a:xfrm>
          <a:prstGeom prst="rect">
            <a:avLst/>
          </a:prstGeom>
        </p:spPr>
        <p:txBody>
          <a:bodyPr wrap="square">
            <a:spAutoFit/>
          </a:bodyPr>
          <a:lstStyle/>
          <a:p>
            <a:r>
              <a:rPr lang="en-US" sz="2000" dirty="0" smtClean="0">
                <a:solidFill>
                  <a:srgbClr val="FFFFFF"/>
                </a:solidFill>
                <a:effectLst>
                  <a:outerShdw blurRad="38100" dist="38100" dir="2700000" algn="tl">
                    <a:srgbClr val="000000">
                      <a:alpha val="43137"/>
                    </a:srgbClr>
                  </a:outerShdw>
                </a:effectLst>
              </a:rPr>
              <a:t>Click on the "Polygon or Path" icon in the toolbar</a:t>
            </a:r>
          </a:p>
          <a:p>
            <a:r>
              <a:rPr lang="en-US" sz="2000" dirty="0" smtClean="0">
                <a:solidFill>
                  <a:srgbClr val="FFFFFF"/>
                </a:solidFill>
                <a:effectLst>
                  <a:outerShdw blurRad="38100" dist="38100" dir="2700000" algn="tl">
                    <a:srgbClr val="000000">
                      <a:alpha val="43137"/>
                    </a:srgbClr>
                  </a:outerShdw>
                </a:effectLst>
              </a:rPr>
              <a:t>A flashing marker will appear.  You can drag this from location to location to create a polygonal shape.</a:t>
            </a:r>
          </a:p>
          <a:p>
            <a:r>
              <a:rPr lang="en-US" sz="2000" dirty="0" smtClean="0">
                <a:solidFill>
                  <a:srgbClr val="FFFFFF"/>
                </a:solidFill>
                <a:effectLst>
                  <a:outerShdw blurRad="38100" dist="38100" dir="2700000" algn="tl">
                    <a:srgbClr val="000000">
                      <a:alpha val="43137"/>
                    </a:srgbClr>
                  </a:outerShdw>
                </a:effectLst>
              </a:rPr>
              <a:t>Double click on the Polygon, a box will come up for you to write a description.  </a:t>
            </a:r>
            <a:endParaRPr lang="en-US" sz="2000" dirty="0">
              <a:solidFill>
                <a:srgbClr val="FFFFFF"/>
              </a:solidFill>
              <a:effectLst>
                <a:outerShdw blurRad="38100" dist="38100" dir="2700000" algn="tl">
                  <a:srgbClr val="000000">
                    <a:alpha val="43137"/>
                  </a:srgbClr>
                </a:outerShdw>
              </a:effectLst>
            </a:endParaRPr>
          </a:p>
        </p:txBody>
      </p:sp>
      <p:sp>
        <p:nvSpPr>
          <p:cNvPr id="3" name="Title 27"/>
          <p:cNvSpPr txBox="1">
            <a:spLocks/>
          </p:cNvSpPr>
          <p:nvPr/>
        </p:nvSpPr>
        <p:spPr>
          <a:xfrm>
            <a:off x="1066800" y="152400"/>
            <a:ext cx="73914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Adding a Polygon or Path</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4" name="Rectangle 3"/>
          <p:cNvSpPr/>
          <p:nvPr/>
        </p:nvSpPr>
        <p:spPr>
          <a:xfrm>
            <a:off x="3962400" y="2133600"/>
            <a:ext cx="4572000" cy="2862322"/>
          </a:xfrm>
          <a:prstGeom prst="rect">
            <a:avLst/>
          </a:prstGeom>
        </p:spPr>
        <p:txBody>
          <a:bodyPr>
            <a:spAutoFit/>
          </a:bodyPr>
          <a:lstStyle/>
          <a:p>
            <a:r>
              <a:rPr lang="en-US" b="1" dirty="0" smtClean="0">
                <a:gradFill flip="none" rotWithShape="1">
                  <a:gsLst>
                    <a:gs pos="0">
                      <a:schemeClr val="accent1"/>
                    </a:gs>
                    <a:gs pos="50000">
                      <a:schemeClr val="accent1">
                        <a:tint val="44500"/>
                        <a:satMod val="160000"/>
                      </a:schemeClr>
                    </a:gs>
                    <a:gs pos="100000">
                      <a:schemeClr val="accent1">
                        <a:tint val="23500"/>
                        <a:satMod val="160000"/>
                      </a:schemeClr>
                    </a:gs>
                  </a:gsLst>
                  <a:lin ang="16200000" scaled="1"/>
                  <a:tileRect/>
                </a:gradFill>
                <a:effectLst>
                  <a:outerShdw blurRad="38100" dist="38100" dir="2700000" algn="tl">
                    <a:srgbClr val="000000">
                      <a:alpha val="43137"/>
                    </a:srgbClr>
                  </a:outerShdw>
                </a:effectLst>
              </a:rPr>
              <a:t>Free-Form shape</a:t>
            </a:r>
            <a:r>
              <a:rPr lang="en-US" dirty="0" smtClean="0">
                <a:gradFill flip="none" rotWithShape="1">
                  <a:gsLst>
                    <a:gs pos="0">
                      <a:schemeClr val="accent1"/>
                    </a:gs>
                    <a:gs pos="50000">
                      <a:schemeClr val="accent1">
                        <a:tint val="44500"/>
                        <a:satMod val="160000"/>
                      </a:schemeClr>
                    </a:gs>
                    <a:gs pos="100000">
                      <a:schemeClr val="accent1">
                        <a:tint val="23500"/>
                        <a:satMod val="160000"/>
                      </a:schemeClr>
                    </a:gs>
                  </a:gsLst>
                  <a:lin ang="16200000" scaled="1"/>
                  <a:tileRect/>
                </a:gradFill>
                <a:effectLst>
                  <a:outerShdw blurRad="38100" dist="38100" dir="2700000" algn="tl">
                    <a:srgbClr val="000000">
                      <a:alpha val="43137"/>
                    </a:srgbClr>
                  </a:outerShdw>
                </a:effectLst>
              </a:rPr>
              <a:t> </a:t>
            </a:r>
          </a:p>
          <a:p>
            <a:r>
              <a:rPr lang="en-US" dirty="0" smtClean="0">
                <a:solidFill>
                  <a:srgbClr val="FFFFFF"/>
                </a:solidFill>
                <a:effectLst>
                  <a:outerShdw blurRad="38100" dist="38100" dir="2700000" algn="tl">
                    <a:srgbClr val="000000">
                      <a:alpha val="43137"/>
                    </a:srgbClr>
                  </a:outerShdw>
                </a:effectLst>
              </a:rPr>
              <a:t>Click once, </a:t>
            </a:r>
            <a:r>
              <a:rPr lang="en-US" i="1" dirty="0" smtClean="0">
                <a:solidFill>
                  <a:srgbClr val="FFFFFF"/>
                </a:solidFill>
                <a:effectLst>
                  <a:outerShdw blurRad="38100" dist="38100" dir="2700000" algn="tl">
                    <a:srgbClr val="000000">
                      <a:alpha val="43137"/>
                    </a:srgbClr>
                  </a:outerShdw>
                </a:effectLst>
              </a:rPr>
              <a:t>hold</a:t>
            </a:r>
            <a:r>
              <a:rPr lang="en-US" dirty="0" smtClean="0">
                <a:solidFill>
                  <a:srgbClr val="FFFFFF"/>
                </a:solidFill>
                <a:effectLst>
                  <a:outerShdw blurRad="38100" dist="38100" dir="2700000" algn="tl">
                    <a:srgbClr val="000000">
                      <a:alpha val="43137"/>
                    </a:srgbClr>
                  </a:outerShdw>
                </a:effectLst>
              </a:rPr>
              <a:t>, and drag. The cursor changes to an up-arrow to indicate that you are using free-form mode. As you drag the cursor around the 3D viewer, the outline of the shape follows the path of your cursor. If you are drawing a path, a line appears as a result, and if you are drawing a polygon, a shape evolves from the path of your cursor, always connecting the beginning and ending points. </a:t>
            </a:r>
            <a:endParaRPr lang="en-US" dirty="0">
              <a:effectLst>
                <a:outerShdw blurRad="38100" dist="38100" dir="2700000" algn="tl">
                  <a:srgbClr val="000000">
                    <a:alpha val="43137"/>
                  </a:srgbClr>
                </a:outerShdw>
              </a:effectLst>
            </a:endParaRPr>
          </a:p>
        </p:txBody>
      </p:sp>
      <p:sp>
        <p:nvSpPr>
          <p:cNvPr id="5" name="Rectangle 4"/>
          <p:cNvSpPr/>
          <p:nvPr/>
        </p:nvSpPr>
        <p:spPr>
          <a:xfrm>
            <a:off x="685800" y="5029200"/>
            <a:ext cx="4572000" cy="923330"/>
          </a:xfrm>
          <a:prstGeom prst="rect">
            <a:avLst/>
          </a:prstGeom>
        </p:spPr>
        <p:txBody>
          <a:bodyPr>
            <a:spAutoFit/>
          </a:bodyPr>
          <a:lstStyle/>
          <a:p>
            <a:r>
              <a:rPr lang="en-US" b="1" dirty="0" smtClean="0">
                <a:gradFill>
                  <a:gsLst>
                    <a:gs pos="0">
                      <a:schemeClr val="accent1"/>
                    </a:gs>
                    <a:gs pos="50000">
                      <a:schemeClr val="accent1">
                        <a:tint val="44500"/>
                        <a:satMod val="160000"/>
                      </a:schemeClr>
                    </a:gs>
                    <a:gs pos="100000">
                      <a:schemeClr val="accent1">
                        <a:tint val="23500"/>
                        <a:satMod val="160000"/>
                      </a:schemeClr>
                    </a:gs>
                  </a:gsLst>
                  <a:lin ang="16200000" scaled="1"/>
                </a:gradFill>
                <a:effectLst>
                  <a:outerShdw blurRad="38100" dist="38100" dir="2700000" algn="tl">
                    <a:srgbClr val="000000">
                      <a:alpha val="43137"/>
                    </a:srgbClr>
                  </a:outerShdw>
                </a:effectLst>
              </a:rPr>
              <a:t>Regular shape</a:t>
            </a:r>
            <a:r>
              <a:rPr lang="en-US" dirty="0" smtClean="0">
                <a:gradFill>
                  <a:gsLst>
                    <a:gs pos="0">
                      <a:schemeClr val="accent1"/>
                    </a:gs>
                    <a:gs pos="50000">
                      <a:schemeClr val="accent1">
                        <a:tint val="44500"/>
                        <a:satMod val="160000"/>
                      </a:schemeClr>
                    </a:gs>
                    <a:gs pos="100000">
                      <a:schemeClr val="accent1">
                        <a:tint val="23500"/>
                        <a:satMod val="160000"/>
                      </a:schemeClr>
                    </a:gs>
                  </a:gsLst>
                  <a:lin ang="16200000" scaled="1"/>
                </a:gradFill>
                <a:effectLst>
                  <a:outerShdw blurRad="38100" dist="38100" dir="2700000" algn="tl">
                    <a:srgbClr val="000000">
                      <a:alpha val="43137"/>
                    </a:srgbClr>
                  </a:outerShdw>
                </a:effectLst>
              </a:rPr>
              <a:t> </a:t>
            </a:r>
          </a:p>
          <a:p>
            <a:r>
              <a:rPr lang="en-US" dirty="0" smtClean="0">
                <a:solidFill>
                  <a:srgbClr val="FFFFFF"/>
                </a:solidFill>
                <a:effectLst>
                  <a:outerShdw blurRad="38100" dist="38100" dir="2700000" algn="tl">
                    <a:srgbClr val="000000">
                      <a:alpha val="43137"/>
                    </a:srgbClr>
                  </a:outerShdw>
                </a:effectLst>
              </a:rPr>
              <a:t>Click and release. Move the mouse to a new point and click to add additional points. </a:t>
            </a:r>
            <a:endParaRPr lang="en-US" dirty="0">
              <a:effectLst>
                <a:outerShdw blurRad="38100" dist="38100" dir="2700000" algn="tl">
                  <a:srgbClr val="000000">
                    <a:alpha val="43137"/>
                  </a:srgbClr>
                </a:outerShdw>
              </a:effectLst>
            </a:endParaRPr>
          </a:p>
        </p:txBody>
      </p:sp>
      <p:pic>
        <p:nvPicPr>
          <p:cNvPr id="6" name="Picture 4" descr="clipboard(7).png"/>
          <p:cNvPicPr>
            <a:picLocks/>
          </p:cNvPicPr>
          <p:nvPr/>
        </p:nvPicPr>
        <p:blipFill>
          <a:blip r:embed="rId2"/>
          <a:srcRect/>
          <a:stretch>
            <a:fillRect/>
          </a:stretch>
        </p:blipFill>
        <p:spPr bwMode="auto">
          <a:xfrm>
            <a:off x="381000" y="2438400"/>
            <a:ext cx="1514475" cy="8461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descr="clipboard(12).png"/>
          <p:cNvPicPr>
            <a:picLocks/>
          </p:cNvPicPr>
          <p:nvPr/>
        </p:nvPicPr>
        <p:blipFill>
          <a:blip r:embed="rId3"/>
          <a:srcRect/>
          <a:stretch>
            <a:fillRect/>
          </a:stretch>
        </p:blipFill>
        <p:spPr bwMode="auto">
          <a:xfrm>
            <a:off x="2133600" y="3657600"/>
            <a:ext cx="1562100" cy="8667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7"/>
          <p:cNvSpPr txBox="1">
            <a:spLocks/>
          </p:cNvSpPr>
          <p:nvPr/>
        </p:nvSpPr>
        <p:spPr>
          <a:xfrm>
            <a:off x="990600" y="381000"/>
            <a:ext cx="73914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Adding Images</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4" name="Rectangle 3"/>
          <p:cNvSpPr/>
          <p:nvPr/>
        </p:nvSpPr>
        <p:spPr>
          <a:xfrm>
            <a:off x="4343400" y="1524000"/>
            <a:ext cx="4572000" cy="4401205"/>
          </a:xfrm>
          <a:prstGeom prst="rect">
            <a:avLst/>
          </a:prstGeom>
        </p:spPr>
        <p:txBody>
          <a:bodyPr>
            <a:spAutoFit/>
          </a:bodyPr>
          <a:lstStyle/>
          <a:p>
            <a:r>
              <a:rPr lang="en-US" sz="2000" dirty="0" smtClean="0">
                <a:solidFill>
                  <a:srgbClr val="FFFFFF"/>
                </a:solidFill>
                <a:effectLst>
                  <a:outerShdw blurRad="38100" dist="38100" dir="2700000" algn="tl">
                    <a:srgbClr val="000000">
                      <a:alpha val="43137"/>
                    </a:srgbClr>
                  </a:outerShdw>
                </a:effectLst>
              </a:rPr>
              <a:t>Click  "add image overlay“ and this box will appear.</a:t>
            </a:r>
          </a:p>
          <a:p>
            <a:r>
              <a:rPr lang="en-US" sz="2000" dirty="0" smtClean="0">
                <a:solidFill>
                  <a:srgbClr val="FFFFFF"/>
                </a:solidFill>
                <a:effectLst>
                  <a:outerShdw blurRad="38100" dist="38100" dir="2700000" algn="tl">
                    <a:srgbClr val="000000">
                      <a:alpha val="43137"/>
                    </a:srgbClr>
                  </a:outerShdw>
                </a:effectLst>
              </a:rPr>
              <a:t>Give your picture a title.</a:t>
            </a:r>
          </a:p>
          <a:p>
            <a:endParaRPr lang="en-US" sz="2000" dirty="0" smtClean="0">
              <a:solidFill>
                <a:srgbClr val="FFFFFF"/>
              </a:solidFill>
              <a:effectLst>
                <a:outerShdw blurRad="38100" dist="38100" dir="2700000" algn="tl">
                  <a:srgbClr val="000000">
                    <a:alpha val="43137"/>
                  </a:srgbClr>
                </a:outerShdw>
              </a:effectLst>
            </a:endParaRPr>
          </a:p>
          <a:p>
            <a:r>
              <a:rPr lang="en-US" sz="2000" dirty="0" smtClean="0">
                <a:solidFill>
                  <a:srgbClr val="FFFFFF"/>
                </a:solidFill>
                <a:effectLst>
                  <a:outerShdw blurRad="38100" dist="38100" dir="2700000" algn="tl">
                    <a:srgbClr val="000000">
                      <a:alpha val="43137"/>
                    </a:srgbClr>
                  </a:outerShdw>
                </a:effectLst>
              </a:rPr>
              <a:t>Then click on browse to locate any saved files in the computer.  </a:t>
            </a:r>
          </a:p>
          <a:p>
            <a:endParaRPr lang="en-US" sz="2000" dirty="0" smtClean="0">
              <a:solidFill>
                <a:srgbClr val="FFFFFF"/>
              </a:solidFill>
              <a:effectLst>
                <a:outerShdw blurRad="38100" dist="38100" dir="2700000" algn="tl">
                  <a:srgbClr val="000000">
                    <a:alpha val="43137"/>
                  </a:srgbClr>
                </a:outerShdw>
              </a:effectLst>
            </a:endParaRPr>
          </a:p>
          <a:p>
            <a:r>
              <a:rPr lang="en-US" sz="2000" dirty="0" smtClean="0">
                <a:solidFill>
                  <a:srgbClr val="FFFFFF"/>
                </a:solidFill>
                <a:effectLst>
                  <a:outerShdw blurRad="38100" dist="38100" dir="2700000" algn="tl">
                    <a:srgbClr val="000000">
                      <a:alpha val="43137"/>
                    </a:srgbClr>
                  </a:outerShdw>
                </a:effectLst>
              </a:rPr>
              <a:t>Below, you can add a description of your photo for your students.  This is also a place where you can ask questions, prompt their thinking, or embed video or sound.</a:t>
            </a:r>
          </a:p>
          <a:p>
            <a:endParaRPr lang="en-US" sz="2000" dirty="0" smtClean="0">
              <a:solidFill>
                <a:srgbClr val="FFFFFF"/>
              </a:solidFill>
              <a:effectLst>
                <a:outerShdw blurRad="38100" dist="38100" dir="2700000" algn="tl">
                  <a:srgbClr val="000000">
                    <a:alpha val="43137"/>
                  </a:srgbClr>
                </a:outerShdw>
              </a:effectLst>
            </a:endParaRPr>
          </a:p>
          <a:p>
            <a:endParaRPr lang="en-US" sz="2000" dirty="0">
              <a:solidFill>
                <a:srgbClr val="FFFFFF"/>
              </a:solidFill>
              <a:effectLst>
                <a:outerShdw blurRad="38100" dist="38100" dir="2700000" algn="tl">
                  <a:srgbClr val="000000">
                    <a:alpha val="43137"/>
                  </a:srgbClr>
                </a:outerShdw>
              </a:effectLst>
            </a:endParaRPr>
          </a:p>
        </p:txBody>
      </p:sp>
      <p:pic>
        <p:nvPicPr>
          <p:cNvPr id="3074" name="Picture 2"/>
          <p:cNvPicPr>
            <a:picLocks noChangeAspect="1" noChangeArrowheads="1"/>
          </p:cNvPicPr>
          <p:nvPr/>
        </p:nvPicPr>
        <p:blipFill>
          <a:blip r:embed="rId2"/>
          <a:srcRect l="10556" t="19556" r="60000" b="13778"/>
          <a:stretch>
            <a:fillRect/>
          </a:stretch>
        </p:blipFill>
        <p:spPr bwMode="auto">
          <a:xfrm>
            <a:off x="381000" y="990600"/>
            <a:ext cx="3661664" cy="518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5" name="Straight Arrow Connector 4"/>
          <p:cNvCxnSpPr/>
          <p:nvPr/>
        </p:nvCxnSpPr>
        <p:spPr>
          <a:xfrm rot="16200000" flipV="1">
            <a:off x="3543300" y="2095500"/>
            <a:ext cx="990600" cy="609600"/>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10800000">
            <a:off x="914400" y="2895600"/>
            <a:ext cx="3429000" cy="990600"/>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7"/>
          <p:cNvSpPr txBox="1">
            <a:spLocks/>
          </p:cNvSpPr>
          <p:nvPr/>
        </p:nvSpPr>
        <p:spPr>
          <a:xfrm>
            <a:off x="1828800" y="152400"/>
            <a:ext cx="5105400" cy="664797"/>
          </a:xfrm>
          <a:prstGeom prst="rect">
            <a:avLst/>
          </a:prstGeom>
        </p:spPr>
        <p:txBody>
          <a:bodyPr>
            <a:normAutofit fontScale="25000" lnSpcReduction="20000"/>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176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What is</a:t>
            </a:r>
            <a:r>
              <a:rPr kumimoji="0" lang="en-US" sz="17600" b="1" i="0" u="none" strike="noStrike" kern="1200" cap="none" spc="-150" normalizeH="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Google Earth?</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8" name="Rectangle 7"/>
          <p:cNvSpPr/>
          <p:nvPr/>
        </p:nvSpPr>
        <p:spPr>
          <a:xfrm>
            <a:off x="304800" y="1524000"/>
            <a:ext cx="8001000" cy="3539430"/>
          </a:xfrm>
          <a:prstGeom prst="rect">
            <a:avLst/>
          </a:prstGeom>
        </p:spPr>
        <p:txBody>
          <a:bodyPr wrap="square">
            <a:spAutoFit/>
          </a:bodyPr>
          <a:lstStyle/>
          <a:p>
            <a:r>
              <a:rPr lang="en-US" sz="3200" b="1" dirty="0" smtClean="0">
                <a:solidFill>
                  <a:srgbClr val="FFFFFF"/>
                </a:solidFill>
                <a:effectLst>
                  <a:outerShdw blurRad="38100" dist="38100" dir="2700000" algn="tl">
                    <a:srgbClr val="000000">
                      <a:alpha val="43137"/>
                    </a:srgbClr>
                  </a:outerShdw>
                </a:effectLst>
                <a:latin typeface="Berlin Sans FB - 24"/>
              </a:rPr>
              <a:t>Google Earth is a satellite </a:t>
            </a:r>
          </a:p>
          <a:p>
            <a:r>
              <a:rPr lang="en-US" sz="3200" b="1" dirty="0" smtClean="0">
                <a:solidFill>
                  <a:srgbClr val="FFFFFF"/>
                </a:solidFill>
                <a:effectLst>
                  <a:outerShdw blurRad="38100" dist="38100" dir="2700000" algn="tl">
                    <a:srgbClr val="000000">
                      <a:alpha val="43137"/>
                    </a:srgbClr>
                  </a:outerShdw>
                </a:effectLst>
                <a:latin typeface="Berlin Sans FB - 24"/>
              </a:rPr>
              <a:t>imagery-based mapping product and a 3D model of the entire planet that allows the user to grab, spin, and zoom down into any place on Earth, as well as, various locations throughout space and the ocean.</a:t>
            </a:r>
            <a:endParaRPr lang="en-US" sz="3200" b="1" dirty="0">
              <a:solidFill>
                <a:srgbClr val="FFFFFF"/>
              </a:solidFill>
              <a:effectLst>
                <a:outerShdw blurRad="38100" dist="38100" dir="2700000" algn="tl">
                  <a:srgbClr val="000000">
                    <a:alpha val="43137"/>
                  </a:srgbClr>
                </a:outerShdw>
              </a:effectLst>
              <a:latin typeface="Berlin Sans FB - 24"/>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7"/>
          <p:cNvSpPr txBox="1">
            <a:spLocks/>
          </p:cNvSpPr>
          <p:nvPr/>
        </p:nvSpPr>
        <p:spPr>
          <a:xfrm>
            <a:off x="990600" y="381000"/>
            <a:ext cx="73914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Adding Video</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3" name="Rectangle 2"/>
          <p:cNvSpPr/>
          <p:nvPr/>
        </p:nvSpPr>
        <p:spPr>
          <a:xfrm>
            <a:off x="0" y="1295400"/>
            <a:ext cx="8458200" cy="461665"/>
          </a:xfrm>
          <a:prstGeom prst="rect">
            <a:avLst/>
          </a:prstGeom>
        </p:spPr>
        <p:txBody>
          <a:bodyPr wrap="square">
            <a:spAutoFit/>
          </a:bodyPr>
          <a:lstStyle/>
          <a:p>
            <a:r>
              <a:rPr lang="en-US" sz="2400" dirty="0" smtClean="0">
                <a:solidFill>
                  <a:srgbClr val="FFFFFF"/>
                </a:solidFill>
              </a:rPr>
              <a:t>1.  Link videos from Discovery Streaming, or any other website. </a:t>
            </a:r>
            <a:endParaRPr lang="en-US" sz="2400" dirty="0">
              <a:solidFill>
                <a:srgbClr val="FFFFFF"/>
              </a:solidFill>
            </a:endParaRPr>
          </a:p>
        </p:txBody>
      </p:sp>
      <p:sp>
        <p:nvSpPr>
          <p:cNvPr id="4" name="Rectangle 3"/>
          <p:cNvSpPr/>
          <p:nvPr/>
        </p:nvSpPr>
        <p:spPr>
          <a:xfrm>
            <a:off x="0" y="4572000"/>
            <a:ext cx="9144000" cy="461665"/>
          </a:xfrm>
          <a:prstGeom prst="rect">
            <a:avLst/>
          </a:prstGeom>
        </p:spPr>
        <p:txBody>
          <a:bodyPr wrap="square">
            <a:spAutoFit/>
          </a:bodyPr>
          <a:lstStyle/>
          <a:p>
            <a:r>
              <a:rPr lang="en-US" sz="2400" dirty="0" smtClean="0">
                <a:solidFill>
                  <a:srgbClr val="FFFFFF"/>
                </a:solidFill>
              </a:rPr>
              <a:t>2.  Embed video by pasting HTML code into your </a:t>
            </a:r>
            <a:r>
              <a:rPr lang="en-US" sz="2400" dirty="0" err="1" smtClean="0">
                <a:solidFill>
                  <a:srgbClr val="FFFFFF"/>
                </a:solidFill>
              </a:rPr>
              <a:t>placemark's</a:t>
            </a:r>
            <a:r>
              <a:rPr lang="en-US" sz="2400" dirty="0" smtClean="0">
                <a:solidFill>
                  <a:srgbClr val="FFFFFF"/>
                </a:solidFill>
              </a:rPr>
              <a:t> properties</a:t>
            </a:r>
            <a:endParaRPr lang="en-US" sz="2400" dirty="0"/>
          </a:p>
        </p:txBody>
      </p:sp>
      <p:pic>
        <p:nvPicPr>
          <p:cNvPr id="6" name="Picture 5" descr="clipboard(8).png"/>
          <p:cNvPicPr>
            <a:picLocks/>
          </p:cNvPicPr>
          <p:nvPr/>
        </p:nvPicPr>
        <p:blipFill>
          <a:blip r:embed="rId2"/>
          <a:srcRect/>
          <a:stretch>
            <a:fillRect/>
          </a:stretch>
        </p:blipFill>
        <p:spPr bwMode="auto">
          <a:xfrm>
            <a:off x="457200" y="1752600"/>
            <a:ext cx="4343400"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6" name="Picture 2"/>
          <p:cNvPicPr>
            <a:picLocks noChangeAspect="1" noChangeArrowheads="1"/>
          </p:cNvPicPr>
          <p:nvPr/>
        </p:nvPicPr>
        <p:blipFill>
          <a:blip r:embed="rId3"/>
          <a:srcRect l="30952" t="50286" r="32857" b="43619"/>
          <a:stretch>
            <a:fillRect/>
          </a:stretch>
        </p:blipFill>
        <p:spPr bwMode="auto">
          <a:xfrm>
            <a:off x="381000" y="5105400"/>
            <a:ext cx="5791200" cy="609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7"/>
          <p:cNvSpPr txBox="1">
            <a:spLocks/>
          </p:cNvSpPr>
          <p:nvPr/>
        </p:nvSpPr>
        <p:spPr>
          <a:xfrm>
            <a:off x="685800" y="381000"/>
            <a:ext cx="78486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Embedding Images in a </a:t>
            </a:r>
            <a:r>
              <a:rPr lang="en-US" sz="17600" b="1" spc="-150" noProof="0" dirty="0" err="1"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Placemark</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3" name="Rectangle 2"/>
          <p:cNvSpPr/>
          <p:nvPr/>
        </p:nvSpPr>
        <p:spPr>
          <a:xfrm>
            <a:off x="4114800" y="1143000"/>
            <a:ext cx="4572000" cy="4708981"/>
          </a:xfrm>
          <a:prstGeom prst="rect">
            <a:avLst/>
          </a:prstGeom>
        </p:spPr>
        <p:txBody>
          <a:bodyPr>
            <a:spAutoFit/>
          </a:bodyPr>
          <a:lstStyle/>
          <a:p>
            <a:pPr marL="457200" indent="-457200">
              <a:buFont typeface="+mj-lt"/>
              <a:buAutoNum type="arabicPeriod"/>
            </a:pPr>
            <a:r>
              <a:rPr lang="en-US" sz="2000" b="1" dirty="0" smtClean="0">
                <a:solidFill>
                  <a:srgbClr val="FFFFFF"/>
                </a:solidFill>
                <a:effectLst>
                  <a:outerShdw blurRad="38100" dist="38100" dir="2700000" algn="tl">
                    <a:srgbClr val="000000">
                      <a:alpha val="43137"/>
                    </a:srgbClr>
                  </a:outerShdw>
                </a:effectLst>
              </a:rPr>
              <a:t>Open up your web browser and find an image, copyright free of course (try using Creative Commons or, </a:t>
            </a:r>
            <a:r>
              <a:rPr lang="en-US" sz="2000" b="1" dirty="0" err="1" smtClean="0">
                <a:solidFill>
                  <a:srgbClr val="FFFFFF"/>
                </a:solidFill>
                <a:effectLst>
                  <a:outerShdw blurRad="38100" dist="38100" dir="2700000" algn="tl">
                    <a:srgbClr val="000000">
                      <a:alpha val="43137"/>
                    </a:srgbClr>
                  </a:outerShdw>
                </a:effectLst>
              </a:rPr>
              <a:t>Flickr</a:t>
            </a:r>
            <a:r>
              <a:rPr lang="en-US" sz="2000" b="1" dirty="0" smtClean="0">
                <a:solidFill>
                  <a:srgbClr val="FFFFFF"/>
                </a:solidFill>
                <a:effectLst>
                  <a:outerShdw blurRad="38100" dist="38100" dir="2700000" algn="tl">
                    <a:srgbClr val="000000">
                      <a:alpha val="43137"/>
                    </a:srgbClr>
                  </a:outerShdw>
                </a:effectLst>
              </a:rPr>
              <a:t>)</a:t>
            </a:r>
          </a:p>
          <a:p>
            <a:pPr marL="457200" indent="-457200">
              <a:buFont typeface="+mj-lt"/>
              <a:buAutoNum type="arabicPeriod"/>
            </a:pPr>
            <a:r>
              <a:rPr lang="en-US" sz="2000" b="1" dirty="0" smtClean="0">
                <a:solidFill>
                  <a:srgbClr val="FFFFFF"/>
                </a:solidFill>
                <a:effectLst>
                  <a:outerShdw blurRad="38100" dist="38100" dir="2700000" algn="tl">
                    <a:srgbClr val="000000">
                      <a:alpha val="43137"/>
                    </a:srgbClr>
                  </a:outerShdw>
                </a:effectLst>
              </a:rPr>
              <a:t>Find the URL for the picture you would like to embed in t the </a:t>
            </a:r>
            <a:r>
              <a:rPr lang="en-US" sz="2000" b="1" dirty="0" err="1" smtClean="0">
                <a:solidFill>
                  <a:srgbClr val="FFFFFF"/>
                </a:solidFill>
                <a:effectLst>
                  <a:outerShdw blurRad="38100" dist="38100" dir="2700000" algn="tl">
                    <a:srgbClr val="000000">
                      <a:alpha val="43137"/>
                    </a:srgbClr>
                  </a:outerShdw>
                </a:effectLst>
              </a:rPr>
              <a:t>Placemark</a:t>
            </a:r>
            <a:r>
              <a:rPr lang="en-US" sz="2000" b="1" dirty="0" smtClean="0">
                <a:solidFill>
                  <a:srgbClr val="FFFFFF"/>
                </a:solidFill>
                <a:effectLst>
                  <a:outerShdw blurRad="38100" dist="38100" dir="2700000" algn="tl">
                    <a:srgbClr val="000000">
                      <a:alpha val="43137"/>
                    </a:srgbClr>
                  </a:outerShdw>
                </a:effectLst>
              </a:rPr>
              <a:t>. Copy the URL into the description section.</a:t>
            </a:r>
          </a:p>
          <a:p>
            <a:pPr marL="457200" indent="-457200">
              <a:buFont typeface="+mj-lt"/>
              <a:buAutoNum type="arabicPeriod"/>
            </a:pPr>
            <a:r>
              <a:rPr lang="en-US" sz="2000" b="1" dirty="0" smtClean="0">
                <a:solidFill>
                  <a:srgbClr val="FFFFFF"/>
                </a:solidFill>
                <a:effectLst>
                  <a:outerShdw blurRad="38100" dist="38100" dir="2700000" algn="tl">
                    <a:srgbClr val="000000">
                      <a:alpha val="43137"/>
                    </a:srgbClr>
                  </a:outerShdw>
                </a:effectLst>
              </a:rPr>
              <a:t>Now we need to do a little HTML coding:  Copy this code &lt;</a:t>
            </a:r>
            <a:r>
              <a:rPr lang="en-US" sz="2000" b="1" dirty="0" err="1" smtClean="0">
                <a:solidFill>
                  <a:srgbClr val="FFFFFF"/>
                </a:solidFill>
                <a:effectLst>
                  <a:outerShdw blurRad="38100" dist="38100" dir="2700000" algn="tl">
                    <a:srgbClr val="000000">
                      <a:alpha val="43137"/>
                    </a:srgbClr>
                  </a:outerShdw>
                </a:effectLst>
              </a:rPr>
              <a:t>img</a:t>
            </a:r>
            <a:r>
              <a:rPr lang="en-US" sz="2000" b="1" dirty="0" smtClean="0">
                <a:solidFill>
                  <a:srgbClr val="FFFFFF"/>
                </a:solidFill>
                <a:effectLst>
                  <a:outerShdw blurRad="38100" dist="38100" dir="2700000" algn="tl">
                    <a:srgbClr val="000000">
                      <a:alpha val="43137"/>
                    </a:srgbClr>
                  </a:outerShdw>
                </a:effectLst>
              </a:rPr>
              <a:t> </a:t>
            </a:r>
            <a:r>
              <a:rPr lang="en-US" sz="2000" b="1" dirty="0" err="1" smtClean="0">
                <a:solidFill>
                  <a:srgbClr val="FFFFFF"/>
                </a:solidFill>
                <a:effectLst>
                  <a:outerShdw blurRad="38100" dist="38100" dir="2700000" algn="tl">
                    <a:srgbClr val="000000">
                      <a:alpha val="43137"/>
                    </a:srgbClr>
                  </a:outerShdw>
                </a:effectLst>
              </a:rPr>
              <a:t>src</a:t>
            </a:r>
            <a:r>
              <a:rPr lang="en-US" sz="2000" b="1" dirty="0" smtClean="0">
                <a:solidFill>
                  <a:srgbClr val="FFFFFF"/>
                </a:solidFill>
                <a:effectLst>
                  <a:outerShdw blurRad="38100" dist="38100" dir="2700000" algn="tl">
                    <a:srgbClr val="000000">
                      <a:alpha val="43137"/>
                    </a:srgbClr>
                  </a:outerShdw>
                </a:effectLst>
              </a:rPr>
              <a:t>=“URL”&gt;</a:t>
            </a:r>
          </a:p>
          <a:p>
            <a:pPr marL="457200" indent="-457200">
              <a:buFont typeface="+mj-lt"/>
              <a:buAutoNum type="arabicPeriod"/>
            </a:pPr>
            <a:r>
              <a:rPr lang="en-US" sz="2000" b="1" dirty="0" smtClean="0">
                <a:solidFill>
                  <a:srgbClr val="FFFFFF"/>
                </a:solidFill>
                <a:effectLst>
                  <a:outerShdw blurRad="38100" dist="38100" dir="2700000" algn="tl">
                    <a:srgbClr val="000000">
                      <a:alpha val="43137"/>
                    </a:srgbClr>
                  </a:outerShdw>
                </a:effectLst>
              </a:rPr>
              <a:t>Go back and click on the </a:t>
            </a:r>
            <a:r>
              <a:rPr lang="en-US" sz="2000" b="1" dirty="0" err="1" smtClean="0">
                <a:solidFill>
                  <a:srgbClr val="FFFFFF"/>
                </a:solidFill>
                <a:effectLst>
                  <a:outerShdw blurRad="38100" dist="38100" dir="2700000" algn="tl">
                    <a:srgbClr val="000000">
                      <a:alpha val="43137"/>
                    </a:srgbClr>
                  </a:outerShdw>
                </a:effectLst>
              </a:rPr>
              <a:t>placemark</a:t>
            </a:r>
            <a:r>
              <a:rPr lang="en-US" sz="2000" b="1" dirty="0" smtClean="0">
                <a:solidFill>
                  <a:srgbClr val="FFFFFF"/>
                </a:solidFill>
                <a:effectLst>
                  <a:outerShdw blurRad="38100" dist="38100" dir="2700000" algn="tl">
                    <a:srgbClr val="000000">
                      <a:alpha val="43137"/>
                    </a:srgbClr>
                  </a:outerShdw>
                </a:effectLst>
              </a:rPr>
              <a:t>.  You should see the image embedded in the </a:t>
            </a:r>
            <a:r>
              <a:rPr lang="en-US" sz="2000" b="1" dirty="0" err="1" smtClean="0">
                <a:solidFill>
                  <a:srgbClr val="FFFFFF"/>
                </a:solidFill>
                <a:effectLst>
                  <a:outerShdw blurRad="38100" dist="38100" dir="2700000" algn="tl">
                    <a:srgbClr val="000000">
                      <a:alpha val="43137"/>
                    </a:srgbClr>
                  </a:outerShdw>
                </a:effectLst>
              </a:rPr>
              <a:t>placemark</a:t>
            </a:r>
            <a:endParaRPr lang="en-US" sz="2000" b="1" dirty="0" smtClean="0">
              <a:solidFill>
                <a:srgbClr val="FFFFFF"/>
              </a:solidFill>
              <a:effectLst>
                <a:outerShdw blurRad="38100" dist="38100" dir="2700000" algn="tl">
                  <a:srgbClr val="000000">
                    <a:alpha val="43137"/>
                  </a:srgbClr>
                </a:outerShdw>
              </a:effectLst>
            </a:endParaRPr>
          </a:p>
          <a:p>
            <a:endParaRPr lang="en-US" sz="2000" b="1" dirty="0">
              <a:solidFill>
                <a:srgbClr val="FFFFFF"/>
              </a:solidFill>
            </a:endParaRPr>
          </a:p>
        </p:txBody>
      </p:sp>
      <p:pic>
        <p:nvPicPr>
          <p:cNvPr id="5" name="Picture 2" descr="clipboard(29).png"/>
          <p:cNvPicPr>
            <a:picLocks/>
          </p:cNvPicPr>
          <p:nvPr/>
        </p:nvPicPr>
        <p:blipFill>
          <a:blip r:embed="rId2"/>
          <a:srcRect/>
          <a:stretch>
            <a:fillRect/>
          </a:stretch>
        </p:blipFill>
        <p:spPr bwMode="auto">
          <a:xfrm>
            <a:off x="533400" y="1219200"/>
            <a:ext cx="3297680" cy="45229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descr="lance-desb.jpg"/>
          <p:cNvPicPr>
            <a:picLocks noChangeAspect="1"/>
          </p:cNvPicPr>
          <p:nvPr/>
        </p:nvPicPr>
        <p:blipFill>
          <a:blip r:embed="rId3"/>
          <a:stretch>
            <a:fillRect/>
          </a:stretch>
        </p:blipFill>
        <p:spPr>
          <a:xfrm>
            <a:off x="762000" y="2438400"/>
            <a:ext cx="2895600" cy="2952750"/>
          </a:xfrm>
          <a:prstGeom prst="rect">
            <a:avLst/>
          </a:prstGeom>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7"/>
          <p:cNvSpPr txBox="1">
            <a:spLocks/>
          </p:cNvSpPr>
          <p:nvPr/>
        </p:nvSpPr>
        <p:spPr>
          <a:xfrm>
            <a:off x="685800" y="381000"/>
            <a:ext cx="78486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Creating the “Floating Object”</a:t>
            </a:r>
          </a:p>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176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Screen Overlay</a:t>
            </a: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3" name="TextBox 3"/>
          <p:cNvSpPr txBox="1">
            <a:spLocks noChangeArrowheads="1"/>
          </p:cNvSpPr>
          <p:nvPr/>
        </p:nvSpPr>
        <p:spPr bwMode="auto">
          <a:xfrm>
            <a:off x="304800" y="1600200"/>
            <a:ext cx="8839200" cy="707886"/>
          </a:xfrm>
          <a:prstGeom prst="rect">
            <a:avLst/>
          </a:prstGeom>
          <a:noFill/>
          <a:ln w="9525">
            <a:noFill/>
            <a:miter lim="800000"/>
            <a:headEnd/>
            <a:tailEnd/>
          </a:ln>
        </p:spPr>
        <p:txBody>
          <a:bodyPr>
            <a:spAutoFit/>
          </a:bodyPr>
          <a:lstStyle/>
          <a:p>
            <a:r>
              <a:rPr lang="en-US" sz="2000" dirty="0">
                <a:solidFill>
                  <a:srgbClr val="FFFFFF"/>
                </a:solidFill>
                <a:effectLst>
                  <a:outerShdw blurRad="38100" dist="38100" dir="2700000" algn="tl">
                    <a:srgbClr val="000000">
                      <a:alpha val="43137"/>
                    </a:srgbClr>
                  </a:outerShdw>
                </a:effectLst>
              </a:rPr>
              <a:t>Hall Davidson from the Discovery Educator Network shared this code on his blog.  You can find his blog at Discoveryeducatornetwork.com ( media matters blog)</a:t>
            </a:r>
          </a:p>
        </p:txBody>
      </p:sp>
      <p:sp>
        <p:nvSpPr>
          <p:cNvPr id="4" name="TextBox 3"/>
          <p:cNvSpPr txBox="1">
            <a:spLocks noChangeArrowheads="1"/>
          </p:cNvSpPr>
          <p:nvPr/>
        </p:nvSpPr>
        <p:spPr bwMode="auto">
          <a:xfrm>
            <a:off x="228600" y="2438400"/>
            <a:ext cx="10769600" cy="3785652"/>
          </a:xfrm>
          <a:prstGeom prst="rect">
            <a:avLst/>
          </a:prstGeom>
          <a:noFill/>
          <a:ln w="9525">
            <a:noFill/>
            <a:miter lim="800000"/>
            <a:headEnd/>
            <a:tailEnd/>
          </a:ln>
        </p:spPr>
        <p:txBody>
          <a:bodyPr>
            <a:spAutoFit/>
          </a:bodyPr>
          <a:lstStyle/>
          <a:p>
            <a:pPr marL="457200" indent="-457200">
              <a:buFont typeface="Calibri" pitchFamily="34" charset="0"/>
              <a:buAutoNum type="arabicPeriod"/>
            </a:pPr>
            <a:r>
              <a:rPr lang="en-US" sz="2400" dirty="0">
                <a:solidFill>
                  <a:srgbClr val="FFFFFF"/>
                </a:solidFill>
                <a:effectLst>
                  <a:outerShdw blurRad="38100" dist="38100" dir="2700000" algn="tl">
                    <a:srgbClr val="000000">
                      <a:alpha val="43137"/>
                    </a:srgbClr>
                  </a:outerShdw>
                </a:effectLst>
              </a:rPr>
              <a:t>Download the KTIADAM.kmz file from this wiki.</a:t>
            </a:r>
          </a:p>
          <a:p>
            <a:pPr marL="457200" indent="-457200">
              <a:buFont typeface="Calibri" pitchFamily="34" charset="0"/>
              <a:buAutoNum type="arabicPeriod"/>
            </a:pPr>
            <a:r>
              <a:rPr lang="en-US" sz="2400" dirty="0">
                <a:solidFill>
                  <a:srgbClr val="FFFFFF"/>
                </a:solidFill>
                <a:effectLst>
                  <a:outerShdw blurRad="38100" dist="38100" dir="2700000" algn="tl">
                    <a:srgbClr val="000000">
                      <a:alpha val="43137"/>
                    </a:srgbClr>
                  </a:outerShdw>
                </a:effectLst>
              </a:rPr>
              <a:t>Click the file to open it in Google Earth.</a:t>
            </a:r>
          </a:p>
          <a:p>
            <a:pPr marL="457200" indent="-457200">
              <a:buFont typeface="Calibri" pitchFamily="34" charset="0"/>
              <a:buAutoNum type="arabicPeriod"/>
            </a:pPr>
            <a:r>
              <a:rPr lang="en-US" sz="2400" dirty="0">
                <a:solidFill>
                  <a:srgbClr val="FFFFFF"/>
                </a:solidFill>
                <a:effectLst>
                  <a:outerShdw blurRad="38100" dist="38100" dir="2700000" algn="tl">
                    <a:srgbClr val="000000">
                      <a:alpha val="43137"/>
                    </a:srgbClr>
                  </a:outerShdw>
                </a:effectLst>
              </a:rPr>
              <a:t>It should save to your Temporary Places. Click on it and from</a:t>
            </a:r>
          </a:p>
          <a:p>
            <a:pPr marL="457200" indent="-457200"/>
            <a:r>
              <a:rPr lang="en-US" sz="2400" dirty="0">
                <a:solidFill>
                  <a:srgbClr val="FFFFFF"/>
                </a:solidFill>
                <a:effectLst>
                  <a:outerShdw blurRad="38100" dist="38100" dir="2700000" algn="tl">
                    <a:srgbClr val="000000">
                      <a:alpha val="43137"/>
                    </a:srgbClr>
                  </a:outerShdw>
                </a:effectLst>
              </a:rPr>
              <a:t>	file, select </a:t>
            </a:r>
            <a:r>
              <a:rPr lang="en-US" sz="2400" b="1" dirty="0">
                <a:solidFill>
                  <a:srgbClr val="FFFFFF"/>
                </a:solidFill>
                <a:effectLst>
                  <a:outerShdw blurRad="38100" dist="38100" dir="2700000" algn="tl">
                    <a:srgbClr val="000000">
                      <a:alpha val="43137"/>
                    </a:srgbClr>
                  </a:outerShdw>
                </a:effectLst>
              </a:rPr>
              <a:t>Save Places As.  </a:t>
            </a:r>
            <a:r>
              <a:rPr lang="en-US" sz="2400" dirty="0">
                <a:solidFill>
                  <a:srgbClr val="FFFFFF"/>
                </a:solidFill>
                <a:effectLst>
                  <a:outerShdw blurRad="38100" dist="38100" dir="2700000" algn="tl">
                    <a:srgbClr val="000000">
                      <a:alpha val="43137"/>
                    </a:srgbClr>
                  </a:outerShdw>
                </a:effectLst>
              </a:rPr>
              <a:t>Save it as a KML, NOT KMZ.</a:t>
            </a:r>
          </a:p>
          <a:p>
            <a:pPr marL="457200" indent="-457200">
              <a:buFontTx/>
              <a:buAutoNum type="arabicPeriod" startAt="4"/>
            </a:pPr>
            <a:r>
              <a:rPr lang="en-US" sz="2400" dirty="0">
                <a:solidFill>
                  <a:srgbClr val="FFFFFF"/>
                </a:solidFill>
                <a:effectLst>
                  <a:outerShdw blurRad="38100" dist="38100" dir="2700000" algn="tl">
                    <a:srgbClr val="000000">
                      <a:alpha val="43137"/>
                    </a:srgbClr>
                  </a:outerShdw>
                </a:effectLst>
              </a:rPr>
              <a:t>Open a Word document and then open the KTIADAM.kml file.</a:t>
            </a:r>
          </a:p>
          <a:p>
            <a:pPr marL="457200" indent="-457200">
              <a:buFontTx/>
              <a:buAutoNum type="arabicPeriod" startAt="4"/>
            </a:pPr>
            <a:r>
              <a:rPr lang="en-US" sz="2400" dirty="0">
                <a:solidFill>
                  <a:srgbClr val="FFFFFF"/>
                </a:solidFill>
                <a:effectLst>
                  <a:outerShdw blurRad="38100" dist="38100" dir="2700000" algn="tl">
                    <a:srgbClr val="000000">
                      <a:alpha val="43137"/>
                    </a:srgbClr>
                  </a:outerShdw>
                </a:effectLst>
              </a:rPr>
              <a:t>Replace file name KTI Adam with your file name</a:t>
            </a:r>
          </a:p>
          <a:p>
            <a:pPr marL="457200" indent="-457200">
              <a:buFontTx/>
              <a:buAutoNum type="arabicPeriod" startAt="4"/>
            </a:pPr>
            <a:r>
              <a:rPr lang="en-US" sz="2400" dirty="0">
                <a:solidFill>
                  <a:srgbClr val="FFFFFF"/>
                </a:solidFill>
                <a:effectLst>
                  <a:outerShdw blurRad="38100" dist="38100" dir="2700000" algn="tl">
                    <a:srgbClr val="000000">
                      <a:alpha val="43137"/>
                    </a:srgbClr>
                  </a:outerShdw>
                </a:effectLst>
              </a:rPr>
              <a:t>Replace </a:t>
            </a:r>
            <a:r>
              <a:rPr lang="en-US" sz="2400" dirty="0" err="1">
                <a:solidFill>
                  <a:srgbClr val="FFFFFF"/>
                </a:solidFill>
                <a:effectLst>
                  <a:outerShdw blurRad="38100" dist="38100" dir="2700000" algn="tl">
                    <a:srgbClr val="000000">
                      <a:alpha val="43137"/>
                    </a:srgbClr>
                  </a:outerShdw>
                </a:effectLst>
              </a:rPr>
              <a:t>href</a:t>
            </a:r>
            <a:r>
              <a:rPr lang="en-US" sz="2400" dirty="0">
                <a:solidFill>
                  <a:srgbClr val="FFFFFF"/>
                </a:solidFill>
                <a:effectLst>
                  <a:outerShdw blurRad="38100" dist="38100" dir="2700000" algn="tl">
                    <a:srgbClr val="000000">
                      <a:alpha val="43137"/>
                    </a:srgbClr>
                  </a:outerShdw>
                </a:effectLst>
              </a:rPr>
              <a:t> with the URL for your picture</a:t>
            </a:r>
          </a:p>
          <a:p>
            <a:pPr marL="457200" indent="-457200">
              <a:buFontTx/>
              <a:buAutoNum type="arabicPeriod" startAt="4"/>
            </a:pPr>
            <a:r>
              <a:rPr lang="en-US" sz="2400" dirty="0">
                <a:solidFill>
                  <a:srgbClr val="FFFFFF"/>
                </a:solidFill>
                <a:effectLst>
                  <a:outerShdw blurRad="38100" dist="38100" dir="2700000" algn="tl">
                    <a:srgbClr val="000000">
                      <a:alpha val="43137"/>
                    </a:srgbClr>
                  </a:outerShdw>
                </a:effectLst>
              </a:rPr>
              <a:t>Save the file. You will get warning messages. (Ignore them)</a:t>
            </a:r>
          </a:p>
          <a:p>
            <a:pPr marL="457200" indent="-457200">
              <a:buFontTx/>
              <a:buAutoNum type="arabicPeriod" startAt="4"/>
            </a:pPr>
            <a:r>
              <a:rPr lang="en-US" sz="2400" dirty="0">
                <a:solidFill>
                  <a:srgbClr val="FFFFFF"/>
                </a:solidFill>
                <a:effectLst>
                  <a:outerShdw blurRad="38100" dist="38100" dir="2700000" algn="tl">
                    <a:srgbClr val="000000">
                      <a:alpha val="43137"/>
                    </a:srgbClr>
                  </a:outerShdw>
                </a:effectLst>
              </a:rPr>
              <a:t>Find the file.  Click on it (don’t launch it.)  Rename it. </a:t>
            </a:r>
          </a:p>
          <a:p>
            <a:pPr marL="457200" indent="-457200"/>
            <a:r>
              <a:rPr lang="en-US" sz="2400" dirty="0">
                <a:solidFill>
                  <a:srgbClr val="FFFFFF"/>
                </a:solidFill>
                <a:effectLst>
                  <a:outerShdw blurRad="38100" dist="38100" dir="2700000" algn="tl">
                    <a:srgbClr val="000000">
                      <a:alpha val="43137"/>
                    </a:srgbClr>
                  </a:outerShdw>
                </a:effectLst>
              </a:rPr>
              <a:t>	Change the extension to .</a:t>
            </a:r>
            <a:r>
              <a:rPr lang="en-US" sz="2400" dirty="0" err="1">
                <a:solidFill>
                  <a:srgbClr val="FFFFFF"/>
                </a:solidFill>
                <a:effectLst>
                  <a:outerShdw blurRad="38100" dist="38100" dir="2700000" algn="tl">
                    <a:srgbClr val="000000">
                      <a:alpha val="43137"/>
                    </a:srgbClr>
                  </a:outerShdw>
                </a:effectLst>
              </a:rPr>
              <a:t>kmz</a:t>
            </a:r>
            <a:r>
              <a:rPr lang="en-US" sz="2400" dirty="0">
                <a:solidFill>
                  <a:srgbClr val="FFFFFF"/>
                </a:solidFill>
                <a:effectLst>
                  <a:outerShdw blurRad="38100" dist="38100" dir="2700000" algn="tl">
                    <a:srgbClr val="000000">
                      <a:alpha val="43137"/>
                    </a:srgbClr>
                  </a:outerShdw>
                </a:effectLst>
              </a:rPr>
              <a:t>.  Open it in Google Earth.</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304800" y="127000"/>
            <a:ext cx="9677400" cy="5908675"/>
          </a:xfrm>
          <a:prstGeom prst="rect">
            <a:avLst/>
          </a:prstGeom>
          <a:noFill/>
          <a:ln w="9525">
            <a:noFill/>
            <a:miter lim="800000"/>
            <a:headEnd/>
            <a:tailEnd/>
          </a:ln>
        </p:spPr>
        <p:txBody>
          <a:bodyPr>
            <a:spAutoFit/>
          </a:bodyPr>
          <a:lstStyle/>
          <a:p>
            <a:r>
              <a:rPr lang="en-US" b="1" dirty="0">
                <a:effectLst>
                  <a:outerShdw blurRad="38100" dist="38100" dir="2700000" algn="tl">
                    <a:srgbClr val="000000">
                      <a:alpha val="43137"/>
                    </a:srgbClr>
                  </a:outerShdw>
                </a:effectLst>
              </a:rPr>
              <a:t>&lt;?xml version="1.0" encoding="UTF-8"?&gt;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kml</a:t>
            </a:r>
            <a:r>
              <a:rPr lang="en-US" b="1" dirty="0">
                <a:effectLst>
                  <a:outerShdw blurRad="38100" dist="38100" dir="2700000" algn="tl">
                    <a:srgbClr val="000000">
                      <a:alpha val="43137"/>
                    </a:srgbClr>
                  </a:outerShdw>
                </a:effectLst>
              </a:rPr>
              <a:t> </a:t>
            </a:r>
            <a:r>
              <a:rPr lang="en-US" b="1" dirty="0" err="1">
                <a:effectLst>
                  <a:outerShdw blurRad="38100" dist="38100" dir="2700000" algn="tl">
                    <a:srgbClr val="000000">
                      <a:alpha val="43137"/>
                    </a:srgbClr>
                  </a:outerShdw>
                </a:effectLst>
              </a:rPr>
              <a:t>xmlns</a:t>
            </a:r>
            <a:r>
              <a:rPr lang="en-US" b="1" dirty="0">
                <a:effectLst>
                  <a:outerShdw blurRad="38100" dist="38100" dir="2700000" algn="tl">
                    <a:srgbClr val="000000">
                      <a:alpha val="43137"/>
                    </a:srgbClr>
                  </a:outerShdw>
                </a:effectLst>
              </a:rPr>
              <a:t>="http://earth.google.com/kml/2.1"&gt;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ScreenOverlay</a:t>
            </a:r>
            <a:r>
              <a:rPr lang="en-US" b="1" dirty="0">
                <a:effectLst>
                  <a:outerShdw blurRad="38100" dist="38100" dir="2700000" algn="tl">
                    <a:srgbClr val="000000">
                      <a:alpha val="43137"/>
                    </a:srgbClr>
                  </a:outerShdw>
                </a:effectLst>
              </a:rPr>
              <a:t> id="khScreenOverlay974"&gt;</a:t>
            </a:r>
          </a:p>
          <a:p>
            <a:r>
              <a:rPr lang="en-US" b="1" dirty="0">
                <a:effectLst>
                  <a:outerShdw blurRad="38100" dist="38100" dir="2700000" algn="tl">
                    <a:srgbClr val="000000">
                      <a:alpha val="43137"/>
                    </a:srgbClr>
                  </a:outerShdw>
                </a:effectLst>
              </a:rPr>
              <a:t>&lt;name&gt;KTIADAM&lt;/name&gt;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LookAt</a:t>
            </a:r>
            <a:r>
              <a:rPr lang="en-US" b="1" dirty="0">
                <a:effectLst>
                  <a:outerShdw blurRad="38100" dist="38100" dir="2700000" algn="tl">
                    <a:srgbClr val="000000">
                      <a:alpha val="43137"/>
                    </a:srgbClr>
                  </a:outerShdw>
                </a:effectLst>
              </a:rPr>
              <a:t> id="khLookAt975"&gt;</a:t>
            </a:r>
          </a:p>
          <a:p>
            <a:r>
              <a:rPr lang="en-US" b="1" dirty="0">
                <a:effectLst>
                  <a:outerShdw blurRad="38100" dist="38100" dir="2700000" algn="tl">
                    <a:srgbClr val="000000">
                      <a:alpha val="43137"/>
                    </a:srgbClr>
                  </a:outerShdw>
                </a:effectLst>
              </a:rPr>
              <a:t>&lt;longitude&gt;-61.69480402391395&lt;/longitude&gt;</a:t>
            </a:r>
          </a:p>
          <a:p>
            <a:r>
              <a:rPr lang="en-US" b="1" dirty="0">
                <a:effectLst>
                  <a:outerShdw blurRad="38100" dist="38100" dir="2700000" algn="tl">
                    <a:srgbClr val="000000">
                      <a:alpha val="43137"/>
                    </a:srgbClr>
                  </a:outerShdw>
                </a:effectLst>
              </a:rPr>
              <a:t>&lt;latitude&gt;16.11957090813545&lt;/latitude&gt;</a:t>
            </a:r>
          </a:p>
          <a:p>
            <a:r>
              <a:rPr lang="en-US" b="1" dirty="0">
                <a:effectLst>
                  <a:outerShdw blurRad="38100" dist="38100" dir="2700000" algn="tl">
                    <a:srgbClr val="000000">
                      <a:alpha val="43137"/>
                    </a:srgbClr>
                  </a:outerShdw>
                </a:effectLst>
              </a:rPr>
              <a:t>&lt;altitude&gt;0&lt;/altitude&gt;</a:t>
            </a:r>
          </a:p>
          <a:p>
            <a:r>
              <a:rPr lang="en-US" b="1" dirty="0">
                <a:effectLst>
                  <a:outerShdw blurRad="38100" dist="38100" dir="2700000" algn="tl">
                    <a:srgbClr val="000000">
                      <a:alpha val="43137"/>
                    </a:srgbClr>
                  </a:outerShdw>
                </a:effectLst>
              </a:rPr>
              <a:t>&lt;range&gt;10056.25389044684&lt;/range&gt;</a:t>
            </a:r>
          </a:p>
          <a:p>
            <a:r>
              <a:rPr lang="en-US" b="1" dirty="0">
                <a:effectLst>
                  <a:outerShdw blurRad="38100" dist="38100" dir="2700000" algn="tl">
                    <a:srgbClr val="000000">
                      <a:alpha val="43137"/>
                    </a:srgbClr>
                  </a:outerShdw>
                </a:effectLst>
              </a:rPr>
              <a:t>&lt;tilt&gt;77.67246913730361&lt;/tilt&gt;</a:t>
            </a:r>
          </a:p>
          <a:p>
            <a:r>
              <a:rPr lang="en-US" b="1" dirty="0">
                <a:effectLst>
                  <a:outerShdw blurRad="38100" dist="38100" dir="2700000" algn="tl">
                    <a:srgbClr val="000000">
                      <a:alpha val="43137"/>
                    </a:srgbClr>
                  </a:outerShdw>
                </a:effectLst>
              </a:rPr>
              <a:t>&lt;heading&gt;-24.37696764355566&lt;/heading&gt;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LookAt</a:t>
            </a:r>
            <a:r>
              <a:rPr lang="en-US" b="1" dirty="0">
                <a:effectLst>
                  <a:outerShdw blurRad="38100" dist="38100" dir="2700000" algn="tl">
                    <a:srgbClr val="000000">
                      <a:alpha val="43137"/>
                    </a:srgbClr>
                  </a:outerShdw>
                </a:effectLst>
              </a:rPr>
              <a:t>&gt;</a:t>
            </a:r>
          </a:p>
          <a:p>
            <a:r>
              <a:rPr lang="en-US" b="1" dirty="0">
                <a:effectLst>
                  <a:outerShdw blurRad="38100" dist="38100" dir="2700000" algn="tl">
                    <a:srgbClr val="000000">
                      <a:alpha val="43137"/>
                    </a:srgbClr>
                  </a:outerShdw>
                </a:effectLst>
              </a:rPr>
              <a:t>&lt;Icon&gt;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href</a:t>
            </a:r>
            <a:r>
              <a:rPr lang="en-US" b="1" dirty="0">
                <a:effectLst>
                  <a:outerShdw blurRad="38100" dist="38100" dir="2700000" algn="tl">
                    <a:srgbClr val="000000">
                      <a:alpha val="43137"/>
                    </a:srgbClr>
                  </a:outerShdw>
                </a:effectLst>
              </a:rPr>
              <a:t>&gt;http://acontroy.wikispaces.com/space/showlogo/1219854737/logo.jpg&lt;/href&gt;</a:t>
            </a:r>
          </a:p>
          <a:p>
            <a:r>
              <a:rPr lang="en-US" b="1" dirty="0">
                <a:effectLst>
                  <a:outerShdw blurRad="38100" dist="38100" dir="2700000" algn="tl">
                    <a:srgbClr val="000000">
                      <a:alpha val="43137"/>
                    </a:srgbClr>
                  </a:outerShdw>
                </a:effectLst>
              </a:rPr>
              <a:t>&lt;/Icon&gt;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overlayXY</a:t>
            </a:r>
            <a:r>
              <a:rPr lang="en-US" b="1" dirty="0">
                <a:effectLst>
                  <a:outerShdw blurRad="38100" dist="38100" dir="2700000" algn="tl">
                    <a:srgbClr val="000000">
                      <a:alpha val="43137"/>
                    </a:srgbClr>
                  </a:outerShdw>
                </a:effectLst>
              </a:rPr>
              <a:t> x="0.5" y="0.5" </a:t>
            </a:r>
            <a:r>
              <a:rPr lang="en-US" b="1" dirty="0" err="1">
                <a:effectLst>
                  <a:outerShdw blurRad="38100" dist="38100" dir="2700000" algn="tl">
                    <a:srgbClr val="000000">
                      <a:alpha val="43137"/>
                    </a:srgbClr>
                  </a:outerShdw>
                </a:effectLst>
              </a:rPr>
              <a:t>xunits</a:t>
            </a:r>
            <a:r>
              <a:rPr lang="en-US" b="1" dirty="0">
                <a:effectLst>
                  <a:outerShdw blurRad="38100" dist="38100" dir="2700000" algn="tl">
                    <a:srgbClr val="000000">
                      <a:alpha val="43137"/>
                    </a:srgbClr>
                  </a:outerShdw>
                </a:effectLst>
              </a:rPr>
              <a:t>="fraction" </a:t>
            </a:r>
            <a:r>
              <a:rPr lang="en-US" b="1" dirty="0" err="1">
                <a:effectLst>
                  <a:outerShdw blurRad="38100" dist="38100" dir="2700000" algn="tl">
                    <a:srgbClr val="000000">
                      <a:alpha val="43137"/>
                    </a:srgbClr>
                  </a:outerShdw>
                </a:effectLst>
              </a:rPr>
              <a:t>yunits</a:t>
            </a:r>
            <a:r>
              <a:rPr lang="en-US" b="1" dirty="0">
                <a:effectLst>
                  <a:outerShdw blurRad="38100" dist="38100" dir="2700000" algn="tl">
                    <a:srgbClr val="000000">
                      <a:alpha val="43137"/>
                    </a:srgbClr>
                  </a:outerShdw>
                </a:effectLst>
              </a:rPr>
              <a:t>="fraction"/&gt;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screenXY</a:t>
            </a:r>
            <a:r>
              <a:rPr lang="en-US" b="1" dirty="0">
                <a:effectLst>
                  <a:outerShdw blurRad="38100" dist="38100" dir="2700000" algn="tl">
                    <a:srgbClr val="000000">
                      <a:alpha val="43137"/>
                    </a:srgbClr>
                  </a:outerShdw>
                </a:effectLst>
              </a:rPr>
              <a:t> x="0.3" y="0.7" </a:t>
            </a:r>
            <a:r>
              <a:rPr lang="en-US" b="1" dirty="0" err="1">
                <a:effectLst>
                  <a:outerShdw blurRad="38100" dist="38100" dir="2700000" algn="tl">
                    <a:srgbClr val="000000">
                      <a:alpha val="43137"/>
                    </a:srgbClr>
                  </a:outerShdw>
                </a:effectLst>
              </a:rPr>
              <a:t>xunits</a:t>
            </a:r>
            <a:r>
              <a:rPr lang="en-US" b="1" dirty="0">
                <a:effectLst>
                  <a:outerShdw blurRad="38100" dist="38100" dir="2700000" algn="tl">
                    <a:srgbClr val="000000">
                      <a:alpha val="43137"/>
                    </a:srgbClr>
                  </a:outerShdw>
                </a:effectLst>
              </a:rPr>
              <a:t>="fraction" </a:t>
            </a:r>
            <a:r>
              <a:rPr lang="en-US" b="1" dirty="0" err="1">
                <a:effectLst>
                  <a:outerShdw blurRad="38100" dist="38100" dir="2700000" algn="tl">
                    <a:srgbClr val="000000">
                      <a:alpha val="43137"/>
                    </a:srgbClr>
                  </a:outerShdw>
                </a:effectLst>
              </a:rPr>
              <a:t>yunits</a:t>
            </a:r>
            <a:r>
              <a:rPr lang="en-US" b="1" dirty="0">
                <a:effectLst>
                  <a:outerShdw blurRad="38100" dist="38100" dir="2700000" algn="tl">
                    <a:srgbClr val="000000">
                      <a:alpha val="43137"/>
                    </a:srgbClr>
                  </a:outerShdw>
                </a:effectLst>
              </a:rPr>
              <a:t>="fraction"/&gt;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rotationXY</a:t>
            </a:r>
            <a:r>
              <a:rPr lang="en-US" b="1" dirty="0">
                <a:effectLst>
                  <a:outerShdw blurRad="38100" dist="38100" dir="2700000" algn="tl">
                    <a:srgbClr val="000000">
                      <a:alpha val="43137"/>
                    </a:srgbClr>
                  </a:outerShdw>
                </a:effectLst>
              </a:rPr>
              <a:t> x="0.5" y="0.5" </a:t>
            </a:r>
            <a:r>
              <a:rPr lang="en-US" b="1" dirty="0" err="1">
                <a:effectLst>
                  <a:outerShdw blurRad="38100" dist="38100" dir="2700000" algn="tl">
                    <a:srgbClr val="000000">
                      <a:alpha val="43137"/>
                    </a:srgbClr>
                  </a:outerShdw>
                </a:effectLst>
              </a:rPr>
              <a:t>xunits</a:t>
            </a:r>
            <a:r>
              <a:rPr lang="en-US" b="1" dirty="0">
                <a:effectLst>
                  <a:outerShdw blurRad="38100" dist="38100" dir="2700000" algn="tl">
                    <a:srgbClr val="000000">
                      <a:alpha val="43137"/>
                    </a:srgbClr>
                  </a:outerShdw>
                </a:effectLst>
              </a:rPr>
              <a:t>="fraction" </a:t>
            </a:r>
            <a:r>
              <a:rPr lang="en-US" b="1" dirty="0" err="1">
                <a:effectLst>
                  <a:outerShdw blurRad="38100" dist="38100" dir="2700000" algn="tl">
                    <a:srgbClr val="000000">
                      <a:alpha val="43137"/>
                    </a:srgbClr>
                  </a:outerShdw>
                </a:effectLst>
              </a:rPr>
              <a:t>yunits</a:t>
            </a:r>
            <a:r>
              <a:rPr lang="en-US" b="1" dirty="0">
                <a:effectLst>
                  <a:outerShdw blurRad="38100" dist="38100" dir="2700000" algn="tl">
                    <a:srgbClr val="000000">
                      <a:alpha val="43137"/>
                    </a:srgbClr>
                  </a:outerShdw>
                </a:effectLst>
              </a:rPr>
              <a:t>="fraction"/&gt;</a:t>
            </a:r>
          </a:p>
          <a:p>
            <a:r>
              <a:rPr lang="fr-FR" b="1" dirty="0">
                <a:effectLst>
                  <a:outerShdw blurRad="38100" dist="38100" dir="2700000" algn="tl">
                    <a:srgbClr val="000000">
                      <a:alpha val="43137"/>
                    </a:srgbClr>
                  </a:outerShdw>
                </a:effectLst>
              </a:rPr>
              <a:t>&lt;size x="0" y="0" </a:t>
            </a:r>
            <a:r>
              <a:rPr lang="fr-FR" b="1" dirty="0" err="1">
                <a:effectLst>
                  <a:outerShdw blurRad="38100" dist="38100" dir="2700000" algn="tl">
                    <a:srgbClr val="000000">
                      <a:alpha val="43137"/>
                    </a:srgbClr>
                  </a:outerShdw>
                </a:effectLst>
              </a:rPr>
              <a:t>xunits</a:t>
            </a:r>
            <a:r>
              <a:rPr lang="fr-FR" b="1" dirty="0">
                <a:effectLst>
                  <a:outerShdw blurRad="38100" dist="38100" dir="2700000" algn="tl">
                    <a:srgbClr val="000000">
                      <a:alpha val="43137"/>
                    </a:srgbClr>
                  </a:outerShdw>
                </a:effectLst>
              </a:rPr>
              <a:t>="pixels" </a:t>
            </a:r>
            <a:r>
              <a:rPr lang="fr-FR" b="1" dirty="0" err="1">
                <a:effectLst>
                  <a:outerShdw blurRad="38100" dist="38100" dir="2700000" algn="tl">
                    <a:srgbClr val="000000">
                      <a:alpha val="43137"/>
                    </a:srgbClr>
                  </a:outerShdw>
                </a:effectLst>
              </a:rPr>
              <a:t>yunits</a:t>
            </a:r>
            <a:r>
              <a:rPr lang="fr-FR" b="1" dirty="0">
                <a:effectLst>
                  <a:outerShdw blurRad="38100" dist="38100" dir="2700000" algn="tl">
                    <a:srgbClr val="000000">
                      <a:alpha val="43137"/>
                    </a:srgbClr>
                  </a:outerShdw>
                </a:effectLst>
              </a:rPr>
              <a:t>="pixels"/&gt;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ScreenOverlay</a:t>
            </a:r>
            <a:r>
              <a:rPr lang="en-US" b="1" dirty="0">
                <a:effectLst>
                  <a:outerShdw blurRad="38100" dist="38100" dir="2700000" algn="tl">
                    <a:srgbClr val="000000">
                      <a:alpha val="43137"/>
                    </a:srgbClr>
                  </a:outerShdw>
                </a:effectLst>
              </a:rPr>
              <a:t>&gt;</a:t>
            </a:r>
          </a:p>
          <a:p>
            <a:r>
              <a:rPr lang="en-US" b="1" dirty="0">
                <a:effectLst>
                  <a:outerShdw blurRad="38100" dist="38100" dir="2700000" algn="tl">
                    <a:srgbClr val="000000">
                      <a:alpha val="43137"/>
                    </a:srgbClr>
                  </a:outerShdw>
                </a:effectLst>
              </a:rPr>
              <a:t>&lt;/</a:t>
            </a:r>
            <a:r>
              <a:rPr lang="en-US" b="1" dirty="0" err="1">
                <a:effectLst>
                  <a:outerShdw blurRad="38100" dist="38100" dir="2700000" algn="tl">
                    <a:srgbClr val="000000">
                      <a:alpha val="43137"/>
                    </a:srgbClr>
                  </a:outerShdw>
                </a:effectLst>
              </a:rPr>
              <a:t>kml</a:t>
            </a:r>
            <a:r>
              <a:rPr lang="en-US" b="1" dirty="0">
                <a:effectLst>
                  <a:outerShdw blurRad="38100" dist="38100" dir="2700000" algn="tl">
                    <a:srgbClr val="000000">
                      <a:alpha val="43137"/>
                    </a:srgbClr>
                  </a:outerShdw>
                </a:effectLst>
              </a:rPr>
              <a:t>&gt;</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lipboard(32).png"/>
          <p:cNvPicPr>
            <a:picLocks/>
          </p:cNvPicPr>
          <p:nvPr/>
        </p:nvPicPr>
        <p:blipFill>
          <a:blip r:embed="rId2"/>
          <a:srcRect/>
          <a:stretch>
            <a:fillRect/>
          </a:stretch>
        </p:blipFill>
        <p:spPr bwMode="auto">
          <a:xfrm>
            <a:off x="228600" y="1295400"/>
            <a:ext cx="8524875" cy="4743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itle 27"/>
          <p:cNvSpPr txBox="1">
            <a:spLocks/>
          </p:cNvSpPr>
          <p:nvPr/>
        </p:nvSpPr>
        <p:spPr>
          <a:xfrm>
            <a:off x="685800" y="381000"/>
            <a:ext cx="78486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Getting Help is Easy</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7"/>
          <p:cNvSpPr txBox="1">
            <a:spLocks/>
          </p:cNvSpPr>
          <p:nvPr/>
        </p:nvSpPr>
        <p:spPr>
          <a:xfrm>
            <a:off x="228600" y="228600"/>
            <a:ext cx="3962400" cy="685800"/>
          </a:xfrm>
          <a:prstGeom prst="rect">
            <a:avLst/>
          </a:prstGeom>
        </p:spPr>
        <p:txBody>
          <a:bodyPr>
            <a:normAutofit fontScale="25000" lnSpcReduction="20000"/>
          </a:bodyPr>
          <a:lstStyle/>
          <a:p>
            <a:pPr marL="0" marR="0" lvl="0" indent="0" defTabSz="914363" rtl="0" eaLnBrk="1" fontAlgn="auto" latinLnBrk="0" hangingPunct="1">
              <a:lnSpc>
                <a:spcPct val="90000"/>
              </a:lnSpc>
              <a:spcBef>
                <a:spcPct val="0"/>
              </a:spcBef>
              <a:spcAft>
                <a:spcPts val="0"/>
              </a:spcAft>
              <a:buClrTx/>
              <a:buSzTx/>
              <a:buFontTx/>
              <a:buNone/>
              <a:tabLst/>
              <a:defRPr/>
            </a:pPr>
            <a:r>
              <a:rPr lang="en-US" sz="17600" b="1" spc="-15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Google Earth for Educators</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pic>
        <p:nvPicPr>
          <p:cNvPr id="1026" name="Picture 2"/>
          <p:cNvPicPr>
            <a:picLocks noChangeAspect="1" noChangeArrowheads="1"/>
          </p:cNvPicPr>
          <p:nvPr/>
        </p:nvPicPr>
        <p:blipFill>
          <a:blip r:embed="rId2"/>
          <a:srcRect/>
          <a:stretch>
            <a:fillRect/>
          </a:stretch>
        </p:blipFill>
        <p:spPr bwMode="auto">
          <a:xfrm>
            <a:off x="228600" y="1295400"/>
            <a:ext cx="4145280" cy="2590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p:cNvPicPr>
            <a:picLocks noChangeAspect="1" noChangeArrowheads="1"/>
          </p:cNvPicPr>
          <p:nvPr/>
        </p:nvPicPr>
        <p:blipFill>
          <a:blip r:embed="rId3" cstate="print"/>
          <a:srcRect/>
          <a:stretch>
            <a:fillRect/>
          </a:stretch>
        </p:blipFill>
        <p:spPr bwMode="auto">
          <a:xfrm>
            <a:off x="4572000" y="1219200"/>
            <a:ext cx="4267200"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itle 27"/>
          <p:cNvSpPr txBox="1">
            <a:spLocks/>
          </p:cNvSpPr>
          <p:nvPr/>
        </p:nvSpPr>
        <p:spPr>
          <a:xfrm>
            <a:off x="4648200" y="228600"/>
            <a:ext cx="3962400" cy="685800"/>
          </a:xfrm>
          <a:prstGeom prst="rect">
            <a:avLst/>
          </a:prstGeom>
        </p:spPr>
        <p:txBody>
          <a:bodyPr>
            <a:normAutofit fontScale="25000" lnSpcReduction="20000"/>
          </a:bodyPr>
          <a:lstStyle/>
          <a:p>
            <a:pPr marL="0" marR="0" lvl="0" indent="0" defTabSz="914363" rtl="0" eaLnBrk="1" fontAlgn="auto" latinLnBrk="0" hangingPunct="1">
              <a:lnSpc>
                <a:spcPct val="90000"/>
              </a:lnSpc>
              <a:spcBef>
                <a:spcPct val="0"/>
              </a:spcBef>
              <a:spcAft>
                <a:spcPts val="0"/>
              </a:spcAft>
              <a:buClrTx/>
              <a:buSzTx/>
              <a:buFontTx/>
              <a:buNone/>
              <a:tabLst/>
              <a:defRPr/>
            </a:pPr>
            <a:r>
              <a:rPr lang="en-US" sz="17600" b="1" spc="-15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Google Earth Outreach</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6" name="Rectangle 5"/>
          <p:cNvSpPr/>
          <p:nvPr/>
        </p:nvSpPr>
        <p:spPr>
          <a:xfrm>
            <a:off x="4572000" y="4495800"/>
            <a:ext cx="4572000" cy="2246769"/>
          </a:xfrm>
          <a:prstGeom prst="rect">
            <a:avLst/>
          </a:prstGeom>
        </p:spPr>
        <p:txBody>
          <a:bodyPr>
            <a:spAutoFit/>
          </a:bodyPr>
          <a:lstStyle/>
          <a:p>
            <a:r>
              <a:rPr lang="en-US" sz="2000" dirty="0" smtClean="0">
                <a:effectLst>
                  <a:outerShdw blurRad="38100" dist="38100" dir="2700000" algn="tl">
                    <a:srgbClr val="000000">
                      <a:alpha val="43137"/>
                    </a:srgbClr>
                  </a:outerShdw>
                </a:effectLst>
              </a:rPr>
              <a:t>Google Earth Outreach gives non-profits and public benefit organizations the knowledge and resources they need to visualize their cause and tell their story in Google Earth &amp; Maps to the hundreds of millions of people who use them. </a:t>
            </a:r>
          </a:p>
          <a:p>
            <a:endParaRPr lang="en-US" sz="2000" dirty="0">
              <a:effectLst>
                <a:outerShdw blurRad="38100" dist="38100" dir="2700000" algn="tl">
                  <a:srgbClr val="000000">
                    <a:alpha val="43137"/>
                  </a:srgbClr>
                </a:outerShdw>
              </a:effectLst>
            </a:endParaRPr>
          </a:p>
        </p:txBody>
      </p:sp>
      <p:sp>
        <p:nvSpPr>
          <p:cNvPr id="7" name="Rectangle 6"/>
          <p:cNvSpPr/>
          <p:nvPr/>
        </p:nvSpPr>
        <p:spPr>
          <a:xfrm>
            <a:off x="4800600" y="4038600"/>
            <a:ext cx="4953000" cy="307777"/>
          </a:xfrm>
          <a:prstGeom prst="rect">
            <a:avLst/>
          </a:prstGeom>
        </p:spPr>
        <p:txBody>
          <a:bodyPr wrap="square">
            <a:spAutoFit/>
          </a:bodyPr>
          <a:lstStyle/>
          <a:p>
            <a:r>
              <a:rPr lang="en-US" sz="1400" dirty="0" smtClean="0"/>
              <a:t>http://earth.google.com/outreach/showcase.html</a:t>
            </a:r>
            <a:endParaRPr lang="en-US" sz="1400" dirty="0"/>
          </a:p>
        </p:txBody>
      </p:sp>
      <p:sp>
        <p:nvSpPr>
          <p:cNvPr id="8" name="Rectangle 7"/>
          <p:cNvSpPr/>
          <p:nvPr/>
        </p:nvSpPr>
        <p:spPr>
          <a:xfrm>
            <a:off x="533400" y="4038600"/>
            <a:ext cx="4572000" cy="307777"/>
          </a:xfrm>
          <a:prstGeom prst="rect">
            <a:avLst/>
          </a:prstGeom>
        </p:spPr>
        <p:txBody>
          <a:bodyPr>
            <a:spAutoFit/>
          </a:bodyPr>
          <a:lstStyle/>
          <a:p>
            <a:r>
              <a:rPr lang="en-US" sz="1400" dirty="0" smtClean="0"/>
              <a:t>http://www.google.com/educators/p_earth.html</a:t>
            </a:r>
            <a:endParaRPr lang="en-US" sz="1400" dirty="0"/>
          </a:p>
        </p:txBody>
      </p:sp>
      <p:sp>
        <p:nvSpPr>
          <p:cNvPr id="9" name="Rectangle 8"/>
          <p:cNvSpPr/>
          <p:nvPr/>
        </p:nvSpPr>
        <p:spPr>
          <a:xfrm>
            <a:off x="0" y="4419600"/>
            <a:ext cx="4572000" cy="1631216"/>
          </a:xfrm>
          <a:prstGeom prst="rect">
            <a:avLst/>
          </a:prstGeom>
        </p:spPr>
        <p:txBody>
          <a:bodyPr>
            <a:spAutoFit/>
          </a:bodyPr>
          <a:lstStyle/>
          <a:p>
            <a:r>
              <a:rPr lang="en-US" sz="2000" dirty="0" smtClean="0">
                <a:effectLst>
                  <a:outerShdw blurRad="38100" dist="38100" dir="2700000" algn="tl">
                    <a:srgbClr val="000000">
                      <a:alpha val="43137"/>
                    </a:srgbClr>
                  </a:outerShdw>
                </a:effectLst>
              </a:rPr>
              <a:t>Explore Google Earth for Educators and you will find classroom ideas, an educators community  and some great examples of how to use Google Earth in the classroom.</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381000" y="1066800"/>
            <a:ext cx="9925050" cy="5324475"/>
          </a:xfrm>
          <a:prstGeom prst="rect">
            <a:avLst/>
          </a:prstGeom>
          <a:noFill/>
          <a:ln w="9525">
            <a:noFill/>
            <a:miter lim="800000"/>
            <a:headEnd/>
            <a:tailEnd/>
          </a:ln>
        </p:spPr>
        <p:txBody>
          <a:bodyPr>
            <a:spAutoFit/>
          </a:bodyPr>
          <a:lstStyle/>
          <a:p>
            <a:r>
              <a:rPr lang="en-US" sz="2000" b="1" dirty="0"/>
              <a:t>http://streaming.discoveryeducation.com</a:t>
            </a:r>
          </a:p>
          <a:p>
            <a:endParaRPr lang="en-US" sz="2000" b="1" dirty="0"/>
          </a:p>
          <a:p>
            <a:r>
              <a:rPr lang="en-US" sz="2000" b="1" dirty="0"/>
              <a:t>http://www.gelessons.com</a:t>
            </a:r>
          </a:p>
          <a:p>
            <a:endParaRPr lang="en-US" sz="2000" b="1" dirty="0"/>
          </a:p>
          <a:p>
            <a:r>
              <a:rPr lang="en-US" sz="2000" b="1" dirty="0"/>
              <a:t>http://bbs.keyhole.com</a:t>
            </a:r>
          </a:p>
          <a:p>
            <a:endParaRPr lang="en-US" sz="2000" b="1" dirty="0"/>
          </a:p>
          <a:p>
            <a:r>
              <a:rPr lang="en-US" sz="2000" b="1" dirty="0"/>
              <a:t>http://edweb.tusd.k12.az.us/dherring/ge/googleearth.htm</a:t>
            </a:r>
          </a:p>
          <a:p>
            <a:endParaRPr lang="en-US" sz="2000" b="1" dirty="0"/>
          </a:p>
          <a:p>
            <a:r>
              <a:rPr lang="en-US" sz="2000" b="1" dirty="0"/>
              <a:t>http://googlelittrips.org</a:t>
            </a:r>
          </a:p>
          <a:p>
            <a:endParaRPr lang="en-US" sz="2000" b="1" dirty="0"/>
          </a:p>
          <a:p>
            <a:r>
              <a:rPr lang="en-US" sz="2000" b="1" dirty="0"/>
              <a:t>http://googleearthgoods.pbwiki.com</a:t>
            </a:r>
          </a:p>
          <a:p>
            <a:endParaRPr lang="en-US" sz="2000" b="1" dirty="0"/>
          </a:p>
          <a:p>
            <a:endParaRPr lang="en-US" sz="2000" b="1" dirty="0"/>
          </a:p>
          <a:p>
            <a:r>
              <a:rPr lang="en-US" sz="2000" b="1" dirty="0">
                <a:hlinkClick r:id="rId2"/>
              </a:rPr>
              <a:t>http://www.gearthblog.com/blog/archives/2008/02</a:t>
            </a:r>
            <a:r>
              <a:rPr lang="en-US" sz="2000" b="1" dirty="0" smtClean="0">
                <a:hlinkClick r:id="rId2"/>
              </a:rPr>
              <a:t>/</a:t>
            </a:r>
            <a:endParaRPr lang="en-US" sz="2000" b="1" dirty="0" smtClean="0"/>
          </a:p>
          <a:p>
            <a:r>
              <a:rPr lang="en-US" sz="2000" b="1" dirty="0" smtClean="0"/>
              <a:t>noaa_weather_data_in_google_earth.html</a:t>
            </a:r>
            <a:endParaRPr lang="en-US" sz="2000" b="1" dirty="0"/>
          </a:p>
          <a:p>
            <a:endParaRPr lang="en-US" sz="2000" b="1" dirty="0"/>
          </a:p>
          <a:p>
            <a:r>
              <a:rPr lang="en-US" sz="2000" b="1" dirty="0"/>
              <a:t>http://realworldmath.org/</a:t>
            </a:r>
          </a:p>
        </p:txBody>
      </p:sp>
      <p:sp>
        <p:nvSpPr>
          <p:cNvPr id="3" name="Title 27"/>
          <p:cNvSpPr txBox="1">
            <a:spLocks/>
          </p:cNvSpPr>
          <p:nvPr/>
        </p:nvSpPr>
        <p:spPr>
          <a:xfrm>
            <a:off x="685800" y="381000"/>
            <a:ext cx="7848600" cy="664797"/>
          </a:xfrm>
          <a:prstGeom prst="rect">
            <a:avLst/>
          </a:prstGeom>
        </p:spPr>
        <p:txBody>
          <a:bodyPr>
            <a:normAutofit fontScale="25000" lnSpcReduction="20000"/>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lang="en-US" sz="17600" b="1" spc="-15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Lesson Plan Resources</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428179"/>
            <a:ext cx="6781800" cy="4401205"/>
          </a:xfrm>
          <a:prstGeom prst="rect">
            <a:avLst/>
          </a:prstGeom>
        </p:spPr>
        <p:txBody>
          <a:bodyPr wrap="square">
            <a:spAutoFit/>
          </a:bodyPr>
          <a:lstStyle/>
          <a:p>
            <a:r>
              <a:rPr lang="en-US" sz="40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Have a great weekend!</a:t>
            </a:r>
          </a:p>
          <a:p>
            <a:endParaRPr lang="en-US" sz="40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endParaRPr>
          </a:p>
          <a:p>
            <a:r>
              <a:rPr lang="en-US" sz="40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Email me at:  </a:t>
            </a:r>
            <a:r>
              <a:rPr lang="en-US" sz="40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hlinkClick r:id="rId2"/>
              </a:rPr>
              <a:t>acontroy@gmail.com</a:t>
            </a:r>
            <a:endParaRPr lang="en-US" sz="40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endParaRPr>
          </a:p>
          <a:p>
            <a:endParaRPr lang="en-US" sz="40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endParaRPr>
          </a:p>
          <a:p>
            <a:r>
              <a:rPr lang="en-US" sz="40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Download this presentation at:</a:t>
            </a:r>
          </a:p>
          <a:p>
            <a:r>
              <a:rPr lang="en-US" sz="40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charset="0"/>
              </a:rPr>
              <a:t>ktiadam.wikispaces.com</a:t>
            </a:r>
            <a:endParaRPr lang="en-US" sz="4000"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타원 34"/>
          <p:cNvSpPr/>
          <p:nvPr/>
        </p:nvSpPr>
        <p:spPr>
          <a:xfrm>
            <a:off x="3200400" y="2438400"/>
            <a:ext cx="457200" cy="457200"/>
          </a:xfrm>
          <a:prstGeom prst="ellipse">
            <a:avLst/>
          </a:prstGeom>
          <a:gradFill>
            <a:gsLst>
              <a:gs pos="5000">
                <a:schemeClr val="accent3">
                  <a:lumMod val="20000"/>
                  <a:lumOff val="80000"/>
                </a:schemeClr>
              </a:gs>
              <a:gs pos="12000">
                <a:schemeClr val="accent3">
                  <a:lumMod val="40000"/>
                  <a:lumOff val="60000"/>
                </a:schemeClr>
              </a:gs>
              <a:gs pos="50000">
                <a:schemeClr val="accent3"/>
              </a:gs>
              <a:gs pos="85000">
                <a:schemeClr val="accent3">
                  <a:lumMod val="60000"/>
                  <a:lumOff val="40000"/>
                </a:schemeClr>
              </a:gs>
              <a:gs pos="95000">
                <a:schemeClr val="accent3">
                  <a:lumMod val="20000"/>
                  <a:lumOff val="80000"/>
                </a:schemeClr>
              </a:gs>
            </a:gsLst>
            <a:lin ang="5400000" scaled="0"/>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3">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15" name="타원 36"/>
          <p:cNvSpPr/>
          <p:nvPr/>
        </p:nvSpPr>
        <p:spPr>
          <a:xfrm>
            <a:off x="3581400" y="3124200"/>
            <a:ext cx="457200" cy="457200"/>
          </a:xfrm>
          <a:prstGeom prst="ellipse">
            <a:avLst/>
          </a:prstGeom>
          <a:gradFill>
            <a:gsLst>
              <a:gs pos="5000">
                <a:schemeClr val="accent2">
                  <a:lumMod val="20000"/>
                  <a:lumOff val="80000"/>
                </a:schemeClr>
              </a:gs>
              <a:gs pos="12000">
                <a:schemeClr val="accent2">
                  <a:lumMod val="40000"/>
                  <a:lumOff val="60000"/>
                </a:schemeClr>
              </a:gs>
              <a:gs pos="50000">
                <a:schemeClr val="accent2"/>
              </a:gs>
              <a:gs pos="85000">
                <a:schemeClr val="accent2">
                  <a:lumMod val="60000"/>
                  <a:lumOff val="40000"/>
                </a:schemeClr>
              </a:gs>
              <a:gs pos="95000">
                <a:schemeClr val="accent2">
                  <a:lumMod val="20000"/>
                  <a:lumOff val="80000"/>
                </a:schemeClr>
              </a:gs>
            </a:gsLst>
            <a:lin ang="5400000" scaled="0"/>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2">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24" name="TextBox 23"/>
          <p:cNvSpPr txBox="1">
            <a:spLocks noChangeArrowheads="1"/>
          </p:cNvSpPr>
          <p:nvPr/>
        </p:nvSpPr>
        <p:spPr bwMode="auto">
          <a:xfrm>
            <a:off x="2743200" y="1828800"/>
            <a:ext cx="6553200" cy="461665"/>
          </a:xfrm>
          <a:prstGeom prst="rect">
            <a:avLst/>
          </a:prstGeom>
          <a:noFill/>
          <a:ln w="9525">
            <a:noFill/>
            <a:miter lim="800000"/>
            <a:headEnd/>
            <a:tailEnd/>
          </a:ln>
        </p:spPr>
        <p:txBody>
          <a:bodyPr wrap="square">
            <a:spAutoFit/>
          </a:bodyPr>
          <a:lstStyle/>
          <a:p>
            <a:r>
              <a:rPr lang="en-US" sz="2400" dirty="0" smtClean="0">
                <a:effectLst>
                  <a:outerShdw blurRad="38100" dist="38100" dir="2700000" algn="tl">
                    <a:srgbClr val="000000">
                      <a:alpha val="43137"/>
                    </a:srgbClr>
                  </a:outerShdw>
                </a:effectLst>
              </a:rPr>
              <a:t>Use layers to </a:t>
            </a:r>
            <a:r>
              <a:rPr lang="en-US" sz="2400" dirty="0" smtClean="0">
                <a:effectLst>
                  <a:outerShdw blurRad="38100" dist="38100" dir="2700000" algn="tl">
                    <a:srgbClr val="000000">
                      <a:alpha val="43137"/>
                    </a:srgbClr>
                  </a:outerShdw>
                </a:effectLst>
              </a:rPr>
              <a:t>economics</a:t>
            </a:r>
            <a:r>
              <a:rPr lang="en-US" sz="2400" dirty="0" smtClean="0">
                <a:effectLst>
                  <a:outerShdw blurRad="38100" dist="38100" dir="2700000" algn="tl">
                    <a:srgbClr val="000000">
                      <a:alpha val="43137"/>
                    </a:srgbClr>
                  </a:outerShdw>
                </a:effectLst>
              </a:rPr>
              <a:t>, historical maps, </a:t>
            </a:r>
            <a:r>
              <a:rPr lang="en-US" sz="2400" dirty="0" smtClean="0">
                <a:effectLst>
                  <a:outerShdw blurRad="38100" dist="38100" dir="2700000" algn="tl">
                    <a:srgbClr val="000000">
                      <a:alpha val="43137"/>
                    </a:srgbClr>
                  </a:outerShdw>
                </a:effectLst>
              </a:rPr>
              <a:t>etc...</a:t>
            </a:r>
            <a:endParaRPr lang="en-US" sz="2400" dirty="0">
              <a:effectLst>
                <a:outerShdw blurRad="38100" dist="38100" dir="2700000" algn="tl">
                  <a:srgbClr val="000000">
                    <a:alpha val="43137"/>
                  </a:srgbClr>
                </a:outerShdw>
              </a:effectLst>
            </a:endParaRPr>
          </a:p>
        </p:txBody>
      </p:sp>
      <p:sp>
        <p:nvSpPr>
          <p:cNvPr id="25" name="TextBox 24"/>
          <p:cNvSpPr txBox="1">
            <a:spLocks noChangeArrowheads="1"/>
          </p:cNvSpPr>
          <p:nvPr/>
        </p:nvSpPr>
        <p:spPr bwMode="auto">
          <a:xfrm>
            <a:off x="3657600" y="2438400"/>
            <a:ext cx="5334000" cy="461665"/>
          </a:xfrm>
          <a:prstGeom prst="rect">
            <a:avLst/>
          </a:prstGeom>
          <a:noFill/>
          <a:ln w="9525">
            <a:noFill/>
            <a:miter lim="800000"/>
            <a:headEnd/>
            <a:tailEnd/>
          </a:ln>
        </p:spPr>
        <p:txBody>
          <a:bodyPr wrap="square">
            <a:spAutoFit/>
          </a:bodyPr>
          <a:lstStyle/>
          <a:p>
            <a:r>
              <a:rPr lang="en-US" sz="2400" dirty="0" smtClean="0">
                <a:effectLst>
                  <a:outerShdw blurRad="38100" dist="38100" dir="2700000" algn="tl">
                    <a:srgbClr val="000000">
                      <a:alpha val="43137"/>
                    </a:srgbClr>
                  </a:outerShdw>
                </a:effectLst>
              </a:rPr>
              <a:t>Demonstrate  distance calculations </a:t>
            </a:r>
            <a:endParaRPr lang="en-US" sz="2400" dirty="0">
              <a:effectLst>
                <a:outerShdw blurRad="38100" dist="38100" dir="2700000" algn="tl">
                  <a:srgbClr val="000000">
                    <a:alpha val="43137"/>
                  </a:srgbClr>
                </a:outerShdw>
              </a:effectLst>
            </a:endParaRPr>
          </a:p>
        </p:txBody>
      </p:sp>
      <p:sp>
        <p:nvSpPr>
          <p:cNvPr id="26" name="TextBox 25"/>
          <p:cNvSpPr txBox="1">
            <a:spLocks noChangeArrowheads="1"/>
          </p:cNvSpPr>
          <p:nvPr/>
        </p:nvSpPr>
        <p:spPr bwMode="auto">
          <a:xfrm>
            <a:off x="4038600" y="3124200"/>
            <a:ext cx="4295775" cy="461963"/>
          </a:xfrm>
          <a:prstGeom prst="rect">
            <a:avLst/>
          </a:prstGeom>
          <a:noFill/>
          <a:ln w="9525">
            <a:noFill/>
            <a:miter lim="800000"/>
            <a:headEnd/>
            <a:tailEnd/>
          </a:ln>
        </p:spPr>
        <p:txBody>
          <a:bodyPr>
            <a:spAutoFit/>
          </a:bodyPr>
          <a:lstStyle/>
          <a:p>
            <a:r>
              <a:rPr lang="en-US" sz="2400" dirty="0" smtClean="0">
                <a:effectLst>
                  <a:outerShdw blurRad="38100" dist="38100" dir="2700000" algn="tl">
                    <a:srgbClr val="000000">
                      <a:alpha val="43137"/>
                    </a:srgbClr>
                  </a:outerShdw>
                </a:effectLst>
              </a:rPr>
              <a:t>Google Sketch Up and overlays</a:t>
            </a:r>
            <a:endParaRPr lang="en-US" sz="2400" dirty="0">
              <a:effectLst>
                <a:outerShdw blurRad="38100" dist="38100" dir="2700000" algn="tl">
                  <a:srgbClr val="000000">
                    <a:alpha val="43137"/>
                  </a:srgbClr>
                </a:outerShdw>
              </a:effectLst>
            </a:endParaRPr>
          </a:p>
        </p:txBody>
      </p:sp>
      <p:sp>
        <p:nvSpPr>
          <p:cNvPr id="30" name="타원 38"/>
          <p:cNvSpPr/>
          <p:nvPr/>
        </p:nvSpPr>
        <p:spPr>
          <a:xfrm>
            <a:off x="2209800" y="1828800"/>
            <a:ext cx="457200" cy="457200"/>
          </a:xfrm>
          <a:prstGeom prst="ellipse">
            <a:avLst/>
          </a:prstGeom>
          <a:gradFill>
            <a:gsLst>
              <a:gs pos="5000">
                <a:schemeClr val="accent6">
                  <a:lumMod val="20000"/>
                  <a:lumOff val="80000"/>
                </a:schemeClr>
              </a:gs>
              <a:gs pos="12000">
                <a:schemeClr val="accent6">
                  <a:lumMod val="40000"/>
                  <a:lumOff val="60000"/>
                </a:schemeClr>
              </a:gs>
              <a:gs pos="50000">
                <a:schemeClr val="accent6"/>
              </a:gs>
              <a:gs pos="85000">
                <a:schemeClr val="accent6">
                  <a:lumMod val="60000"/>
                  <a:lumOff val="40000"/>
                </a:schemeClr>
              </a:gs>
              <a:gs pos="95000">
                <a:schemeClr val="accent6">
                  <a:lumMod val="20000"/>
                  <a:lumOff val="80000"/>
                </a:schemeClr>
              </a:gs>
            </a:gsLst>
            <a:lin ang="5400000" scaled="0"/>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6">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10" name="타원 36"/>
          <p:cNvSpPr/>
          <p:nvPr/>
        </p:nvSpPr>
        <p:spPr>
          <a:xfrm>
            <a:off x="3657600" y="3962400"/>
            <a:ext cx="457200" cy="457200"/>
          </a:xfrm>
          <a:prstGeom prst="ellipse">
            <a:avLst/>
          </a:prstGeom>
          <a:gradFill>
            <a:gsLst>
              <a:gs pos="0">
                <a:srgbClr val="DDEBCF"/>
              </a:gs>
              <a:gs pos="50000">
                <a:srgbClr val="9CB86E"/>
              </a:gs>
              <a:gs pos="100000">
                <a:srgbClr val="156B13"/>
              </a:gs>
            </a:gsLst>
            <a:lin ang="5400000" scaled="0"/>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2">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11" name="TextBox 10"/>
          <p:cNvSpPr txBox="1">
            <a:spLocks noChangeArrowheads="1"/>
          </p:cNvSpPr>
          <p:nvPr/>
        </p:nvSpPr>
        <p:spPr bwMode="auto">
          <a:xfrm>
            <a:off x="4038600" y="3886200"/>
            <a:ext cx="5105400" cy="461665"/>
          </a:xfrm>
          <a:prstGeom prst="rect">
            <a:avLst/>
          </a:prstGeom>
          <a:noFill/>
          <a:ln w="9525">
            <a:noFill/>
            <a:miter lim="800000"/>
            <a:headEnd/>
            <a:tailEnd/>
          </a:ln>
        </p:spPr>
        <p:txBody>
          <a:bodyPr wrap="square">
            <a:spAutoFit/>
          </a:bodyPr>
          <a:lstStyle/>
          <a:p>
            <a:r>
              <a:rPr lang="en-US" sz="2400" dirty="0" smtClean="0">
                <a:effectLst>
                  <a:outerShdw blurRad="38100" dist="38100" dir="2700000" algn="tl">
                    <a:srgbClr val="000000">
                      <a:alpha val="43137"/>
                    </a:srgbClr>
                  </a:outerShdw>
                </a:effectLst>
              </a:rPr>
              <a:t>Link video, audio, images  and websites</a:t>
            </a:r>
            <a:endParaRPr lang="en-US" sz="2400" dirty="0">
              <a:effectLst>
                <a:outerShdw blurRad="38100" dist="38100" dir="2700000" algn="tl">
                  <a:srgbClr val="000000">
                    <a:alpha val="43137"/>
                  </a:srgbClr>
                </a:outerShdw>
              </a:effectLst>
            </a:endParaRPr>
          </a:p>
        </p:txBody>
      </p:sp>
      <p:pic>
        <p:nvPicPr>
          <p:cNvPr id="13" name="Picture 12" descr="earth.gif"/>
          <p:cNvPicPr>
            <a:picLocks noChangeAspect="1"/>
          </p:cNvPicPr>
          <p:nvPr/>
        </p:nvPicPr>
        <p:blipFill>
          <a:blip r:embed="rId2"/>
          <a:stretch>
            <a:fillRect/>
          </a:stretch>
        </p:blipFill>
        <p:spPr>
          <a:xfrm>
            <a:off x="533400" y="2514600"/>
            <a:ext cx="2886075" cy="29337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7" name="TextBox 3"/>
          <p:cNvSpPr txBox="1">
            <a:spLocks noChangeArrowheads="1"/>
          </p:cNvSpPr>
          <p:nvPr/>
        </p:nvSpPr>
        <p:spPr bwMode="auto">
          <a:xfrm>
            <a:off x="0" y="0"/>
            <a:ext cx="8686800" cy="1477962"/>
          </a:xfrm>
          <a:prstGeom prst="rect">
            <a:avLst/>
          </a:prstGeom>
          <a:noFill/>
          <a:ln w="9525">
            <a:noFill/>
            <a:miter lim="800000"/>
            <a:headEnd/>
            <a:tailEnd/>
          </a:ln>
        </p:spPr>
        <p:txBody>
          <a:bodyPr wrap="square">
            <a:spAutoFit/>
          </a:bodyPr>
          <a:lstStyle/>
          <a:p>
            <a:pPr algn="ctr"/>
            <a:r>
              <a:rPr lang="en-US" sz="4400" b="1" dirty="0">
                <a:gradFill>
                  <a:gsLst>
                    <a:gs pos="0">
                      <a:schemeClr val="accent1"/>
                    </a:gs>
                    <a:gs pos="50000">
                      <a:schemeClr val="accent1">
                        <a:tint val="44500"/>
                        <a:satMod val="160000"/>
                      </a:schemeClr>
                    </a:gs>
                    <a:gs pos="100000">
                      <a:schemeClr val="accent1">
                        <a:tint val="23500"/>
                        <a:satMod val="160000"/>
                      </a:schemeClr>
                    </a:gs>
                  </a:gsLst>
                  <a:lin ang="5400000" scaled="0"/>
                </a:gradFill>
                <a:effectLst>
                  <a:outerShdw blurRad="38100" dist="38100" dir="2700000" algn="tl">
                    <a:srgbClr val="000000">
                      <a:alpha val="43137"/>
                    </a:srgbClr>
                  </a:outerShdw>
                </a:effectLst>
              </a:rPr>
              <a:t>What are some </a:t>
            </a:r>
            <a:r>
              <a:rPr lang="en-US" sz="4400" b="1" dirty="0" smtClean="0">
                <a:gradFill>
                  <a:gsLst>
                    <a:gs pos="0">
                      <a:schemeClr val="accent1"/>
                    </a:gs>
                    <a:gs pos="50000">
                      <a:schemeClr val="accent1">
                        <a:tint val="44500"/>
                        <a:satMod val="160000"/>
                      </a:schemeClr>
                    </a:gs>
                    <a:gs pos="100000">
                      <a:schemeClr val="accent1">
                        <a:tint val="23500"/>
                        <a:satMod val="160000"/>
                      </a:schemeClr>
                    </a:gs>
                  </a:gsLst>
                  <a:lin ang="5400000" scaled="0"/>
                </a:gradFill>
                <a:effectLst>
                  <a:outerShdw blurRad="38100" dist="38100" dir="2700000" algn="tl">
                    <a:srgbClr val="000000">
                      <a:alpha val="43137"/>
                    </a:srgbClr>
                  </a:outerShdw>
                </a:effectLst>
              </a:rPr>
              <a:t>special</a:t>
            </a:r>
          </a:p>
          <a:p>
            <a:pPr algn="ctr"/>
            <a:r>
              <a:rPr lang="en-US" sz="4400" b="1" dirty="0" smtClean="0">
                <a:gradFill>
                  <a:gsLst>
                    <a:gs pos="0">
                      <a:schemeClr val="accent1"/>
                    </a:gs>
                    <a:gs pos="50000">
                      <a:schemeClr val="accent1">
                        <a:tint val="44500"/>
                        <a:satMod val="160000"/>
                      </a:schemeClr>
                    </a:gs>
                    <a:gs pos="100000">
                      <a:schemeClr val="accent1">
                        <a:tint val="23500"/>
                        <a:satMod val="160000"/>
                      </a:schemeClr>
                    </a:gs>
                  </a:gsLst>
                  <a:lin ang="5400000" scaled="0"/>
                </a:gradFill>
                <a:effectLst>
                  <a:outerShdw blurRad="38100" dist="38100" dir="2700000" algn="tl">
                    <a:srgbClr val="000000">
                      <a:alpha val="43137"/>
                    </a:srgbClr>
                  </a:outerShdw>
                </a:effectLst>
              </a:rPr>
              <a:t> </a:t>
            </a:r>
            <a:r>
              <a:rPr lang="en-US" sz="4400" b="1" dirty="0">
                <a:gradFill>
                  <a:gsLst>
                    <a:gs pos="0">
                      <a:schemeClr val="accent1"/>
                    </a:gs>
                    <a:gs pos="50000">
                      <a:schemeClr val="accent1">
                        <a:tint val="44500"/>
                        <a:satMod val="160000"/>
                      </a:schemeClr>
                    </a:gs>
                    <a:gs pos="100000">
                      <a:schemeClr val="accent1">
                        <a:tint val="23500"/>
                        <a:satMod val="160000"/>
                      </a:schemeClr>
                    </a:gs>
                  </a:gsLst>
                  <a:lin ang="5400000" scaled="0"/>
                </a:gradFill>
                <a:effectLst>
                  <a:outerShdw blurRad="38100" dist="38100" dir="2700000" algn="tl">
                    <a:srgbClr val="000000">
                      <a:alpha val="43137"/>
                    </a:srgbClr>
                  </a:outerShdw>
                </a:effectLst>
              </a:rPr>
              <a:t>features of Google Earth?</a:t>
            </a:r>
          </a:p>
        </p:txBody>
      </p:sp>
      <p:sp>
        <p:nvSpPr>
          <p:cNvPr id="20" name="타원 36"/>
          <p:cNvSpPr/>
          <p:nvPr/>
        </p:nvSpPr>
        <p:spPr>
          <a:xfrm>
            <a:off x="3352800" y="4648200"/>
            <a:ext cx="457200" cy="457200"/>
          </a:xfrm>
          <a:prstGeom prst="ellipse">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2700000" scaled="1"/>
            <a:tileRect/>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2">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21" name="TextBox 20"/>
          <p:cNvSpPr txBox="1">
            <a:spLocks noChangeArrowheads="1"/>
          </p:cNvSpPr>
          <p:nvPr/>
        </p:nvSpPr>
        <p:spPr bwMode="auto">
          <a:xfrm>
            <a:off x="3886200" y="4648200"/>
            <a:ext cx="5257800" cy="830997"/>
          </a:xfrm>
          <a:prstGeom prst="rect">
            <a:avLst/>
          </a:prstGeom>
          <a:noFill/>
          <a:ln w="9525">
            <a:noFill/>
            <a:miter lim="800000"/>
            <a:headEnd/>
            <a:tailEnd/>
          </a:ln>
        </p:spPr>
        <p:txBody>
          <a:bodyPr wrap="square">
            <a:spAutoFit/>
          </a:bodyPr>
          <a:lstStyle/>
          <a:p>
            <a:r>
              <a:rPr lang="en-US" sz="2400" dirty="0" smtClean="0">
                <a:effectLst>
                  <a:outerShdw blurRad="38100" dist="38100" dir="2700000" algn="tl">
                    <a:srgbClr val="000000">
                      <a:alpha val="43137"/>
                    </a:srgbClr>
                  </a:outerShdw>
                </a:effectLst>
              </a:rPr>
              <a:t>Use Discovery Streaming and Builders and web 2.0 tools like </a:t>
            </a:r>
            <a:r>
              <a:rPr lang="en-US" sz="2400" dirty="0" err="1" smtClean="0">
                <a:effectLst>
                  <a:outerShdw blurRad="38100" dist="38100" dir="2700000" algn="tl">
                    <a:srgbClr val="000000">
                      <a:alpha val="43137"/>
                    </a:srgbClr>
                  </a:outerShdw>
                </a:effectLst>
              </a:rPr>
              <a:t>Glogster</a:t>
            </a:r>
            <a:r>
              <a:rPr lang="en-US" sz="2400" dirty="0" smtClean="0">
                <a:effectLst>
                  <a:outerShdw blurRad="38100" dist="38100" dir="2700000" algn="tl">
                    <a:srgbClr val="000000">
                      <a:alpha val="43137"/>
                    </a:srgbClr>
                  </a:outerShdw>
                </a:effectLst>
              </a:rPr>
              <a:t> and Jing</a:t>
            </a:r>
            <a:endParaRPr lang="en-US" sz="2400" dirty="0">
              <a:effectLst>
                <a:outerShdw blurRad="38100" dist="38100" dir="2700000" algn="tl">
                  <a:srgbClr val="000000">
                    <a:alpha val="43137"/>
                  </a:srgbClr>
                </a:outerShdw>
              </a:effectLst>
            </a:endParaRPr>
          </a:p>
        </p:txBody>
      </p:sp>
      <p:sp>
        <p:nvSpPr>
          <p:cNvPr id="22" name="타원 36"/>
          <p:cNvSpPr/>
          <p:nvPr/>
        </p:nvSpPr>
        <p:spPr>
          <a:xfrm>
            <a:off x="2743200" y="5486400"/>
            <a:ext cx="457200" cy="457200"/>
          </a:xfrm>
          <a:prstGeom prst="ellipse">
            <a:avLst/>
          </a:prstGeom>
          <a:gradFill flip="none" rotWithShape="1">
            <a:gsLst>
              <a:gs pos="0">
                <a:schemeClr val="tx2">
                  <a:lumMod val="75000"/>
                  <a:tint val="66000"/>
                  <a:satMod val="160000"/>
                </a:schemeClr>
              </a:gs>
              <a:gs pos="50000">
                <a:schemeClr val="tx2">
                  <a:lumMod val="75000"/>
                  <a:tint val="44500"/>
                  <a:satMod val="160000"/>
                </a:schemeClr>
              </a:gs>
              <a:gs pos="100000">
                <a:schemeClr val="tx2">
                  <a:lumMod val="75000"/>
                  <a:tint val="23500"/>
                  <a:satMod val="160000"/>
                </a:schemeClr>
              </a:gs>
            </a:gsLst>
            <a:lin ang="16200000" scaled="1"/>
            <a:tileRect/>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2">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23" name="TextBox 22"/>
          <p:cNvSpPr txBox="1">
            <a:spLocks noChangeArrowheads="1"/>
          </p:cNvSpPr>
          <p:nvPr/>
        </p:nvSpPr>
        <p:spPr bwMode="auto">
          <a:xfrm>
            <a:off x="3276600" y="5486400"/>
            <a:ext cx="5334000" cy="461665"/>
          </a:xfrm>
          <a:prstGeom prst="rect">
            <a:avLst/>
          </a:prstGeom>
          <a:noFill/>
          <a:ln w="9525">
            <a:noFill/>
            <a:miter lim="800000"/>
            <a:headEnd/>
            <a:tailEnd/>
          </a:ln>
        </p:spPr>
        <p:txBody>
          <a:bodyPr wrap="square">
            <a:spAutoFit/>
          </a:bodyPr>
          <a:lstStyle/>
          <a:p>
            <a:r>
              <a:rPr lang="en-US" sz="2400" dirty="0" smtClean="0">
                <a:effectLst>
                  <a:outerShdw blurRad="38100" dist="38100" dir="2700000" algn="tl">
                    <a:srgbClr val="000000">
                      <a:alpha val="43137"/>
                    </a:srgbClr>
                  </a:outerShdw>
                </a:effectLst>
              </a:rPr>
              <a:t>Create paths, polygons, and tours</a:t>
            </a:r>
            <a:endParaRPr lang="en-US" sz="2400" dirty="0">
              <a:effectLst>
                <a:outerShdw blurRad="38100" dist="38100" dir="2700000" algn="tl">
                  <a:srgbClr val="000000">
                    <a:alpha val="43137"/>
                  </a:srgbClr>
                </a:outerShdw>
              </a:effectLst>
            </a:endParaRPr>
          </a:p>
        </p:txBody>
      </p:sp>
      <p:sp>
        <p:nvSpPr>
          <p:cNvPr id="27" name="타원 36"/>
          <p:cNvSpPr/>
          <p:nvPr/>
        </p:nvSpPr>
        <p:spPr>
          <a:xfrm>
            <a:off x="1752600" y="6019800"/>
            <a:ext cx="457200" cy="457200"/>
          </a:xfrm>
          <a:prstGeom prst="ellipse">
            <a:avLst/>
          </a:prstGeom>
          <a:gradFill flip="none" rotWithShape="1">
            <a:gsLst>
              <a:gs pos="0">
                <a:schemeClr val="tx1">
                  <a:lumMod val="65000"/>
                  <a:shade val="30000"/>
                  <a:satMod val="115000"/>
                </a:schemeClr>
              </a:gs>
              <a:gs pos="50000">
                <a:schemeClr val="tx1">
                  <a:lumMod val="65000"/>
                  <a:shade val="67500"/>
                  <a:satMod val="115000"/>
                </a:schemeClr>
              </a:gs>
              <a:gs pos="100000">
                <a:schemeClr val="tx1">
                  <a:lumMod val="65000"/>
                  <a:shade val="100000"/>
                  <a:satMod val="115000"/>
                </a:schemeClr>
              </a:gs>
            </a:gsLst>
            <a:lin ang="2700000" scaled="1"/>
            <a:tileRect/>
          </a:gradFill>
          <a:effectLst>
            <a:outerShdw blurRad="40000" dist="23000" dir="5400000" rotWithShape="0">
              <a:srgbClr val="000000">
                <a:alpha val="35000"/>
              </a:srgbClr>
            </a:outerShdw>
            <a:reflection blurRad="6350" stA="50000" endA="300" endPos="38500" dist="50800" dir="5400000" sy="-100000" algn="bl" rotWithShape="0"/>
          </a:effectLst>
          <a:scene3d>
            <a:camera prst="orthographicFront">
              <a:rot lat="0" lon="0" rev="0"/>
            </a:camera>
            <a:lightRig rig="brightRoom" dir="t"/>
          </a:scene3d>
          <a:sp3d contourW="19050" prstMaterial="softEdge">
            <a:bevelT w="38100" h="25400"/>
            <a:contourClr>
              <a:schemeClr val="accent2">
                <a:lumMod val="75000"/>
              </a:schemeClr>
            </a:contourClr>
          </a:sp3d>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ko-KR" altLang="en-US">
              <a:latin typeface="Arial" pitchFamily="34" charset="0"/>
              <a:cs typeface="Arial" pitchFamily="34" charset="0"/>
            </a:endParaRPr>
          </a:p>
        </p:txBody>
      </p:sp>
      <p:sp>
        <p:nvSpPr>
          <p:cNvPr id="29" name="TextBox 28"/>
          <p:cNvSpPr txBox="1">
            <a:spLocks noChangeArrowheads="1"/>
          </p:cNvSpPr>
          <p:nvPr/>
        </p:nvSpPr>
        <p:spPr bwMode="auto">
          <a:xfrm>
            <a:off x="2362200" y="6096000"/>
            <a:ext cx="5334000" cy="461665"/>
          </a:xfrm>
          <a:prstGeom prst="rect">
            <a:avLst/>
          </a:prstGeom>
          <a:noFill/>
          <a:ln w="9525">
            <a:noFill/>
            <a:miter lim="800000"/>
            <a:headEnd/>
            <a:tailEnd/>
          </a:ln>
        </p:spPr>
        <p:txBody>
          <a:bodyPr wrap="square">
            <a:spAutoFit/>
          </a:bodyPr>
          <a:lstStyle/>
          <a:p>
            <a:r>
              <a:rPr lang="en-US" sz="2400" dirty="0" smtClean="0">
                <a:effectLst>
                  <a:outerShdw blurRad="38100" dist="38100" dir="2700000" algn="tl">
                    <a:srgbClr val="000000">
                      <a:alpha val="43137"/>
                    </a:srgbClr>
                  </a:outerShdw>
                </a:effectLst>
              </a:rPr>
              <a:t>Explore the moon, Mars, sky and oceans</a:t>
            </a:r>
            <a:endParaRPr lang="en-US" sz="2400" dirty="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11" grpId="0"/>
      <p:bldP spid="21" grpId="0"/>
      <p:bldP spid="23"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pPr algn="ctr"/>
            <a:r>
              <a:rPr lang="en-US" dirty="0" smtClean="0"/>
              <a:t>Why Use GE in the Classroom?</a:t>
            </a:r>
            <a:endParaRPr lang="en-US" dirty="0"/>
          </a:p>
        </p:txBody>
      </p:sp>
      <p:sp>
        <p:nvSpPr>
          <p:cNvPr id="5" name="Rectangle 4"/>
          <p:cNvSpPr/>
          <p:nvPr/>
        </p:nvSpPr>
        <p:spPr>
          <a:xfrm>
            <a:off x="228600" y="1143000"/>
            <a:ext cx="8686800" cy="5016758"/>
          </a:xfrm>
          <a:prstGeom prst="rect">
            <a:avLst/>
          </a:prstGeom>
        </p:spPr>
        <p:txBody>
          <a:bodyPr wrap="square">
            <a:spAutoFit/>
          </a:bodyPr>
          <a:lstStyle/>
          <a:p>
            <a:r>
              <a:rPr lang="en-US" sz="2000" dirty="0" smtClean="0"/>
              <a:t>To give teachers opportunities:</a:t>
            </a:r>
          </a:p>
          <a:p>
            <a:pPr marL="914400" lvl="1" indent="-457200"/>
            <a:endParaRPr lang="en-US" sz="2000" dirty="0" smtClean="0"/>
          </a:p>
          <a:p>
            <a:pPr marL="914400" lvl="1" indent="-457200">
              <a:buFont typeface="+mj-lt"/>
              <a:buAutoNum type="arabicPeriod"/>
            </a:pPr>
            <a:r>
              <a:rPr lang="en-US" sz="2000" dirty="0" smtClean="0"/>
              <a:t>to engage and excite learners</a:t>
            </a:r>
          </a:p>
          <a:p>
            <a:pPr marL="914400" lvl="1" indent="-457200">
              <a:buFont typeface="+mj-lt"/>
              <a:buAutoNum type="arabicPeriod"/>
            </a:pPr>
            <a:r>
              <a:rPr lang="en-US" sz="2000" dirty="0" smtClean="0"/>
              <a:t>to help learners conceptualize, visualize, share, and communicate information about the world and </a:t>
            </a:r>
            <a:r>
              <a:rPr lang="en-US" sz="2000" dirty="0" smtClean="0"/>
              <a:t>social studies/history</a:t>
            </a:r>
            <a:endParaRPr lang="en-US" sz="2000" dirty="0" smtClean="0"/>
          </a:p>
          <a:p>
            <a:pPr marL="914400" lvl="1" indent="-457200">
              <a:buFont typeface="+mj-lt"/>
              <a:buAutoNum type="arabicPeriod"/>
            </a:pPr>
            <a:r>
              <a:rPr lang="en-US" sz="2000" dirty="0" smtClean="0"/>
              <a:t>to provide cross-curricular learning options</a:t>
            </a:r>
          </a:p>
          <a:p>
            <a:pPr marL="914400" lvl="1" indent="-457200">
              <a:buFont typeface="+mj-lt"/>
              <a:buAutoNum type="arabicPeriod"/>
            </a:pPr>
            <a:r>
              <a:rPr lang="en-US" sz="2000" dirty="0" smtClean="0"/>
              <a:t>to create active, exploratory, and empowering learning environments</a:t>
            </a:r>
            <a:br>
              <a:rPr lang="en-US" sz="2000" dirty="0" smtClean="0"/>
            </a:br>
            <a:endParaRPr lang="en-US" sz="2000" dirty="0" smtClean="0"/>
          </a:p>
          <a:p>
            <a:r>
              <a:rPr lang="en-US" sz="2000" dirty="0" smtClean="0"/>
              <a:t>To give students opportunities:</a:t>
            </a:r>
            <a:br>
              <a:rPr lang="en-US" sz="2000" dirty="0" smtClean="0"/>
            </a:br>
            <a:endParaRPr lang="en-US" sz="2000" dirty="0" smtClean="0"/>
          </a:p>
          <a:p>
            <a:pPr marL="914400" lvl="1" indent="-457200">
              <a:buFont typeface="+mj-lt"/>
              <a:buAutoNum type="arabicPeriod"/>
            </a:pPr>
            <a:r>
              <a:rPr lang="en-US" sz="2000" dirty="0" smtClean="0"/>
              <a:t>to exhibit their learning to others</a:t>
            </a:r>
          </a:p>
          <a:p>
            <a:pPr marL="914400" lvl="1" indent="-457200">
              <a:buFont typeface="+mj-lt"/>
              <a:buAutoNum type="arabicPeriod"/>
            </a:pPr>
            <a:r>
              <a:rPr lang="en-US" sz="2000" dirty="0" smtClean="0"/>
              <a:t>to use emerging technologies and digital tools</a:t>
            </a:r>
          </a:p>
          <a:p>
            <a:pPr marL="914400" lvl="1" indent="-457200">
              <a:buFont typeface="+mj-lt"/>
              <a:buAutoNum type="arabicPeriod"/>
            </a:pPr>
            <a:r>
              <a:rPr lang="en-US" sz="2000" dirty="0" smtClean="0"/>
              <a:t>to communicate their research in a personally meaningful way (Web 2.0 )</a:t>
            </a:r>
          </a:p>
          <a:p>
            <a:pPr marL="914400" lvl="1" indent="-457200">
              <a:buFont typeface="+mj-lt"/>
              <a:buAutoNum type="arabicPeriod"/>
            </a:pPr>
            <a:r>
              <a:rPr lang="en-US" sz="2000" dirty="0" smtClean="0"/>
              <a:t>to view their world from a more connected, global perspective</a:t>
            </a:r>
          </a:p>
          <a:p>
            <a:pPr marL="914400" lvl="1" indent="-457200">
              <a:buFont typeface="+mj-lt"/>
              <a:buAutoNum type="arabicPeriod"/>
            </a:pPr>
            <a:r>
              <a:rPr lang="en-US" sz="2000" dirty="0" smtClean="0"/>
              <a:t>to enhance map reading and navigation skills</a:t>
            </a:r>
            <a:br>
              <a:rPr lang="en-US" sz="2000" dirty="0" smtClean="0"/>
            </a:br>
            <a:endParaRPr lang="en-US" sz="2000"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81000" y="228600"/>
            <a:ext cx="8382000" cy="1329595"/>
          </a:xfrm>
          <a:prstGeom prst="rect">
            <a:avLst/>
          </a:prstGeom>
        </p:spPr>
        <p:txBody>
          <a:bodyPr vert="horz" wrap="square" lIns="0" tIns="0" rIns="0" bIns="0" rtlCol="0" anchor="t">
            <a:spAutoFit/>
          </a:bodyPr>
          <a:lstStyle/>
          <a:p>
            <a:pPr marL="0" marR="0" lvl="0" indent="0" algn="ctr" defTabSz="914363"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rPr>
              <a:t>Examples of Google Earth in the Classroom (American Revolution)</a:t>
            </a:r>
            <a:endParaRPr kumimoji="0" lang="en-US" sz="4800" b="0"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j-lt"/>
              <a:ea typeface="+mn-ea"/>
              <a:cs typeface="Arial" charset="0"/>
            </a:endParaRPr>
          </a:p>
        </p:txBody>
      </p:sp>
      <p:sp>
        <p:nvSpPr>
          <p:cNvPr id="4" name="Rectangle 3"/>
          <p:cNvSpPr/>
          <p:nvPr/>
        </p:nvSpPr>
        <p:spPr>
          <a:xfrm>
            <a:off x="1600200" y="1676400"/>
            <a:ext cx="6400800" cy="4524315"/>
          </a:xfrm>
          <a:prstGeom prst="rect">
            <a:avLst/>
          </a:prstGeom>
        </p:spPr>
        <p:txBody>
          <a:bodyPr wrap="square">
            <a:spAutoFit/>
          </a:bodyPr>
          <a:lstStyle/>
          <a:p>
            <a:r>
              <a:rPr lang="en-US" sz="2400" dirty="0" smtClean="0">
                <a:solidFill>
                  <a:srgbClr val="FFFFFF"/>
                </a:solidFill>
                <a:effectLst>
                  <a:outerShdw blurRad="38100" dist="38100" dir="2700000" algn="tl">
                    <a:srgbClr val="000000">
                      <a:alpha val="43137"/>
                    </a:srgbClr>
                  </a:outerShdw>
                </a:effectLst>
                <a:latin typeface="Calibri" pitchFamily="34" charset="0"/>
              </a:rPr>
              <a:t>Fifth graders use Discovery Educators </a:t>
            </a:r>
            <a:r>
              <a:rPr lang="en-US" sz="2400" dirty="0" smtClean="0">
                <a:solidFill>
                  <a:srgbClr val="FFFFFF"/>
                </a:solidFill>
                <a:effectLst>
                  <a:outerShdw blurRad="38100" dist="38100" dir="2700000" algn="tl">
                    <a:srgbClr val="000000">
                      <a:alpha val="43137"/>
                    </a:srgbClr>
                  </a:outerShdw>
                </a:effectLst>
                <a:latin typeface="Calibri" pitchFamily="34" charset="0"/>
              </a:rPr>
              <a:t>Network</a:t>
            </a:r>
            <a:r>
              <a:rPr lang="en-US" sz="2400" dirty="0" smtClean="0">
                <a:solidFill>
                  <a:srgbClr val="FFFFFF"/>
                </a:solidFill>
                <a:effectLst>
                  <a:outerShdw blurRad="38100" dist="38100" dir="2700000" algn="tl">
                    <a:srgbClr val="000000">
                      <a:alpha val="43137"/>
                    </a:srgbClr>
                  </a:outerShdw>
                </a:effectLst>
                <a:latin typeface="Calibri" pitchFamily="34" charset="0"/>
              </a:rPr>
              <a:t>,</a:t>
            </a:r>
            <a:r>
              <a:rPr lang="en-US" sz="2400" dirty="0" smtClean="0">
                <a:solidFill>
                  <a:srgbClr val="FFFFFF"/>
                </a:solidFill>
                <a:effectLst>
                  <a:outerShdw blurRad="38100" dist="38100" dir="2700000" algn="tl">
                    <a:srgbClr val="000000">
                      <a:alpha val="43137"/>
                    </a:srgbClr>
                  </a:outerShdw>
                </a:effectLst>
                <a:latin typeface="Calibri" pitchFamily="34" charset="0"/>
              </a:rPr>
              <a:t> </a:t>
            </a:r>
            <a:r>
              <a:rPr lang="en-US" sz="2400" dirty="0" err="1" smtClean="0">
                <a:solidFill>
                  <a:srgbClr val="FFFFFF"/>
                </a:solidFill>
                <a:effectLst>
                  <a:outerShdw blurRad="38100" dist="38100" dir="2700000" algn="tl">
                    <a:srgbClr val="000000">
                      <a:alpha val="43137"/>
                    </a:srgbClr>
                  </a:outerShdw>
                </a:effectLst>
                <a:latin typeface="Calibri" pitchFamily="34" charset="0"/>
              </a:rPr>
              <a:t>PhotoStory</a:t>
            </a:r>
            <a:r>
              <a:rPr lang="en-US" sz="2400" dirty="0" smtClean="0">
                <a:solidFill>
                  <a:srgbClr val="FFFFFF"/>
                </a:solidFill>
                <a:effectLst>
                  <a:outerShdw blurRad="38100" dist="38100" dir="2700000" algn="tl">
                    <a:srgbClr val="000000">
                      <a:alpha val="43137"/>
                    </a:srgbClr>
                  </a:outerShdw>
                </a:effectLst>
                <a:latin typeface="Calibri" pitchFamily="34" charset="0"/>
              </a:rPr>
              <a:t> 3, Audacity, Teacher Tube, </a:t>
            </a:r>
            <a:r>
              <a:rPr lang="en-US" sz="2400" dirty="0" err="1" smtClean="0">
                <a:solidFill>
                  <a:srgbClr val="FFFFFF"/>
                </a:solidFill>
                <a:effectLst>
                  <a:outerShdw blurRad="38100" dist="38100" dir="2700000" algn="tl">
                    <a:srgbClr val="000000">
                      <a:alpha val="43137"/>
                    </a:srgbClr>
                  </a:outerShdw>
                </a:effectLst>
                <a:latin typeface="Calibri" pitchFamily="34" charset="0"/>
              </a:rPr>
              <a:t>Glogster</a:t>
            </a:r>
            <a:r>
              <a:rPr lang="en-US" sz="2400" dirty="0" smtClean="0">
                <a:solidFill>
                  <a:srgbClr val="FFFFFF"/>
                </a:solidFill>
                <a:effectLst>
                  <a:outerShdw blurRad="38100" dist="38100" dir="2700000" algn="tl">
                    <a:srgbClr val="000000">
                      <a:alpha val="43137"/>
                    </a:srgbClr>
                  </a:outerShdw>
                </a:effectLst>
                <a:latin typeface="Calibri" pitchFamily="34" charset="0"/>
              </a:rPr>
              <a:t>, and </a:t>
            </a:r>
            <a:r>
              <a:rPr lang="en-US" sz="2400" dirty="0" err="1" smtClean="0">
                <a:solidFill>
                  <a:srgbClr val="FFFFFF"/>
                </a:solidFill>
                <a:effectLst>
                  <a:outerShdw blurRad="38100" dist="38100" dir="2700000" algn="tl">
                    <a:srgbClr val="000000">
                      <a:alpha val="43137"/>
                    </a:srgbClr>
                  </a:outerShdw>
                </a:effectLst>
                <a:latin typeface="Calibri" pitchFamily="34" charset="0"/>
              </a:rPr>
              <a:t>Blabberize</a:t>
            </a:r>
            <a:r>
              <a:rPr lang="en-US" sz="2400" dirty="0" smtClean="0">
                <a:solidFill>
                  <a:srgbClr val="FFFFFF"/>
                </a:solidFill>
                <a:effectLst>
                  <a:outerShdw blurRad="38100" dist="38100" dir="2700000" algn="tl">
                    <a:srgbClr val="000000">
                      <a:alpha val="43137"/>
                    </a:srgbClr>
                  </a:outerShdw>
                </a:effectLst>
                <a:latin typeface="Calibri" pitchFamily="34" charset="0"/>
              </a:rPr>
              <a:t> </a:t>
            </a:r>
            <a:r>
              <a:rPr lang="en-US" sz="2400" dirty="0" smtClean="0">
                <a:solidFill>
                  <a:srgbClr val="FFFFFF"/>
                </a:solidFill>
                <a:effectLst>
                  <a:outerShdw blurRad="38100" dist="38100" dir="2700000" algn="tl">
                    <a:srgbClr val="000000">
                      <a:alpha val="43137"/>
                    </a:srgbClr>
                  </a:outerShdw>
                </a:effectLst>
                <a:latin typeface="Calibri" pitchFamily="34" charset="0"/>
              </a:rPr>
              <a:t>to build a collaborative Google Earth Tour </a:t>
            </a:r>
          </a:p>
          <a:p>
            <a:endParaRPr lang="en-US" sz="2400" dirty="0" smtClean="0">
              <a:solidFill>
                <a:srgbClr val="FFFFFF"/>
              </a:solidFill>
              <a:effectLst>
                <a:outerShdw blurRad="38100" dist="38100" dir="2700000" algn="tl">
                  <a:srgbClr val="000000">
                    <a:alpha val="43137"/>
                  </a:srgbClr>
                </a:outerShdw>
              </a:effectLst>
              <a:latin typeface="Calibri" pitchFamily="34" charset="0"/>
            </a:endParaRPr>
          </a:p>
          <a:p>
            <a:r>
              <a:rPr lang="en-US" sz="2400" dirty="0" smtClean="0">
                <a:solidFill>
                  <a:srgbClr val="FFFFFF"/>
                </a:solidFill>
                <a:effectLst>
                  <a:outerShdw blurRad="38100" dist="38100" dir="2700000" algn="tl">
                    <a:srgbClr val="000000">
                      <a:alpha val="43137"/>
                    </a:srgbClr>
                  </a:outerShdw>
                </a:effectLst>
                <a:latin typeface="Calibri" pitchFamily="34" charset="0"/>
              </a:rPr>
              <a:t>Students learned to take notes throughout the tour on details from significant events, content of movies, etc.</a:t>
            </a:r>
          </a:p>
          <a:p>
            <a:endParaRPr lang="en-US" sz="2400" dirty="0" smtClean="0">
              <a:solidFill>
                <a:srgbClr val="FFFFFF"/>
              </a:solidFill>
              <a:effectLst>
                <a:outerShdw blurRad="38100" dist="38100" dir="2700000" algn="tl">
                  <a:srgbClr val="000000">
                    <a:alpha val="43137"/>
                  </a:srgbClr>
                </a:outerShdw>
              </a:effectLst>
              <a:latin typeface="Calibri" pitchFamily="34" charset="0"/>
            </a:endParaRPr>
          </a:p>
          <a:p>
            <a:r>
              <a:rPr lang="en-US" sz="2400" dirty="0" smtClean="0">
                <a:solidFill>
                  <a:srgbClr val="FFFFFF"/>
                </a:solidFill>
                <a:effectLst>
                  <a:outerShdw blurRad="38100" dist="38100" dir="2700000" algn="tl">
                    <a:srgbClr val="000000">
                      <a:alpha val="43137"/>
                    </a:srgbClr>
                  </a:outerShdw>
                </a:effectLst>
                <a:latin typeface="Calibri" pitchFamily="34" charset="0"/>
              </a:rPr>
              <a:t>Students record entries into their </a:t>
            </a:r>
            <a:r>
              <a:rPr lang="en-US" sz="2400" dirty="0" smtClean="0">
                <a:solidFill>
                  <a:srgbClr val="FFFFFF"/>
                </a:solidFill>
                <a:effectLst>
                  <a:outerShdw blurRad="38100" dist="38100" dir="2700000" algn="tl">
                    <a:srgbClr val="000000">
                      <a:alpha val="43137"/>
                    </a:srgbClr>
                  </a:outerShdw>
                </a:effectLst>
                <a:latin typeface="Calibri" pitchFamily="34" charset="0"/>
              </a:rPr>
              <a:t>SS </a:t>
            </a:r>
            <a:r>
              <a:rPr lang="en-US" sz="2400" dirty="0" smtClean="0">
                <a:solidFill>
                  <a:srgbClr val="FFFFFF"/>
                </a:solidFill>
                <a:effectLst>
                  <a:outerShdw blurRad="38100" dist="38100" dir="2700000" algn="tl">
                    <a:srgbClr val="000000">
                      <a:alpha val="43137"/>
                    </a:srgbClr>
                  </a:outerShdw>
                </a:effectLst>
                <a:latin typeface="Calibri" pitchFamily="34" charset="0"/>
              </a:rPr>
              <a:t>journal by answering specific questions about the content </a:t>
            </a:r>
            <a:r>
              <a:rPr lang="en-US" sz="2400" dirty="0" smtClean="0">
                <a:solidFill>
                  <a:srgbClr val="FFFFFF"/>
                </a:solidFill>
                <a:effectLst>
                  <a:outerShdw blurRad="38100" dist="38100" dir="2700000" algn="tl">
                    <a:srgbClr val="000000">
                      <a:alpha val="43137"/>
                    </a:srgbClr>
                  </a:outerShdw>
                </a:effectLst>
                <a:latin typeface="Calibri" pitchFamily="34" charset="0"/>
              </a:rPr>
              <a:t>based </a:t>
            </a:r>
            <a:r>
              <a:rPr lang="en-US" sz="2400" dirty="0" smtClean="0">
                <a:solidFill>
                  <a:srgbClr val="FFFFFF"/>
                </a:solidFill>
                <a:effectLst>
                  <a:outerShdw blurRad="38100" dist="38100" dir="2700000" algn="tl">
                    <a:srgbClr val="000000">
                      <a:alpha val="43137"/>
                    </a:srgbClr>
                  </a:outerShdw>
                </a:effectLst>
                <a:latin typeface="Calibri" pitchFamily="34" charset="0"/>
              </a:rPr>
              <a:t>on the tour.</a:t>
            </a:r>
            <a:endParaRPr lang="en-US" sz="2400" dirty="0">
              <a:solidFill>
                <a:srgbClr val="FFFFFF"/>
              </a:solidFill>
              <a:effectLst>
                <a:outerShdw blurRad="38100" dist="38100" dir="2700000" algn="tl">
                  <a:srgbClr val="000000">
                    <a:alpha val="43137"/>
                  </a:srgbClr>
                </a:outerShdw>
              </a:effectLst>
              <a:latin typeface="Calibri" pitchFamily="34" charset="0"/>
            </a:endParaRP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pPr algn="ctr"/>
            <a:r>
              <a:rPr lang="en-US" dirty="0" smtClean="0"/>
              <a:t>Examples of Google Earth in the Classroom </a:t>
            </a:r>
            <a:r>
              <a:rPr lang="en-US" dirty="0" smtClean="0"/>
              <a:t>(Climate)</a:t>
            </a:r>
            <a:endParaRPr lang="en-US" dirty="0"/>
          </a:p>
        </p:txBody>
      </p:sp>
      <p:sp>
        <p:nvSpPr>
          <p:cNvPr id="3" name="TextBox 2"/>
          <p:cNvSpPr txBox="1">
            <a:spLocks noChangeArrowheads="1"/>
          </p:cNvSpPr>
          <p:nvPr/>
        </p:nvSpPr>
        <p:spPr bwMode="auto">
          <a:xfrm>
            <a:off x="685800" y="1905000"/>
            <a:ext cx="7019925" cy="4524315"/>
          </a:xfrm>
          <a:prstGeom prst="rect">
            <a:avLst/>
          </a:prstGeom>
          <a:noFill/>
          <a:ln w="9525">
            <a:noFill/>
            <a:miter lim="800000"/>
            <a:headEnd/>
            <a:tailEnd/>
          </a:ln>
        </p:spPr>
        <p:txBody>
          <a:bodyPr>
            <a:spAutoFit/>
          </a:bodyPr>
          <a:lstStyle/>
          <a:p>
            <a:r>
              <a:rPr lang="en-US" sz="2400" dirty="0" smtClean="0">
                <a:solidFill>
                  <a:srgbClr val="FFFFFF"/>
                </a:solidFill>
                <a:effectLst>
                  <a:outerShdw blurRad="38100" dist="38100" dir="2700000" algn="tl">
                    <a:srgbClr val="000000">
                      <a:alpha val="43137"/>
                    </a:srgbClr>
                  </a:outerShdw>
                </a:effectLst>
              </a:rPr>
              <a:t>Fifth graders used Discovery Streaming and Jing to build a collaborative Google Earth Tour. Each group of students were required to report “live” from a various regions (polar, temperate and tropical) across the world informing their audience about climate and weather.</a:t>
            </a:r>
          </a:p>
          <a:p>
            <a:r>
              <a:rPr lang="en-US" sz="2400" dirty="0" smtClean="0">
                <a:solidFill>
                  <a:srgbClr val="FFFFFF"/>
                </a:solidFill>
                <a:effectLst>
                  <a:outerShdw blurRad="38100" dist="38100" dir="2700000" algn="tl">
                    <a:srgbClr val="000000">
                      <a:alpha val="43137"/>
                    </a:srgbClr>
                  </a:outerShdw>
                </a:effectLst>
              </a:rPr>
              <a:t>Students took notes throughout the process on details from their region, and used content from related video clips on Discovery Streaming.</a:t>
            </a:r>
          </a:p>
          <a:p>
            <a:r>
              <a:rPr lang="en-US" sz="2400" dirty="0" smtClean="0">
                <a:solidFill>
                  <a:srgbClr val="FFFFFF"/>
                </a:solidFill>
                <a:effectLst>
                  <a:outerShdw blurRad="38100" dist="38100" dir="2700000" algn="tl">
                    <a:srgbClr val="000000">
                      <a:alpha val="43137"/>
                    </a:srgbClr>
                  </a:outerShdw>
                </a:effectLst>
              </a:rPr>
              <a:t>Students used their notes to create a narrative that would be used to report back to their audience via a Google Earth tour.</a:t>
            </a:r>
            <a:endParaRPr lang="en-US" sz="2400" dirty="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pPr algn="ctr"/>
            <a:r>
              <a:rPr lang="en-US" dirty="0" smtClean="0"/>
              <a:t>Examples of Google Earth in the Classroom </a:t>
            </a:r>
            <a:r>
              <a:rPr lang="en-US" dirty="0" smtClean="0"/>
              <a:t>(Frogs)</a:t>
            </a:r>
            <a:endParaRPr lang="en-US" dirty="0"/>
          </a:p>
        </p:txBody>
      </p:sp>
      <p:sp>
        <p:nvSpPr>
          <p:cNvPr id="3" name="TextBox 2"/>
          <p:cNvSpPr txBox="1">
            <a:spLocks noChangeArrowheads="1"/>
          </p:cNvSpPr>
          <p:nvPr/>
        </p:nvSpPr>
        <p:spPr bwMode="auto">
          <a:xfrm>
            <a:off x="685800" y="1905000"/>
            <a:ext cx="7019925" cy="2677656"/>
          </a:xfrm>
          <a:prstGeom prst="rect">
            <a:avLst/>
          </a:prstGeom>
          <a:noFill/>
          <a:ln w="9525">
            <a:noFill/>
            <a:miter lim="800000"/>
            <a:headEnd/>
            <a:tailEnd/>
          </a:ln>
        </p:spPr>
        <p:txBody>
          <a:bodyPr>
            <a:spAutoFit/>
          </a:bodyPr>
          <a:lstStyle/>
          <a:p>
            <a:r>
              <a:rPr lang="en-US" sz="2400" dirty="0" smtClean="0">
                <a:solidFill>
                  <a:srgbClr val="FFFFFF"/>
                </a:solidFill>
                <a:effectLst>
                  <a:outerShdw blurRad="38100" dist="38100" dir="2700000" algn="tl">
                    <a:srgbClr val="000000">
                      <a:alpha val="43137"/>
                    </a:srgbClr>
                  </a:outerShdw>
                </a:effectLst>
              </a:rPr>
              <a:t>First grades explore a virtual field trip in which students visit each continent to learn about different frogs. Through interactive activities, Discovery Streaming videos &amp; assignments, and various Web 2.0 applications, the students are learning as they create and share products that demonstrate their knowledge on the frogs from each continent.</a:t>
            </a:r>
            <a:endParaRPr lang="en-US" sz="2400" dirty="0">
              <a:solidFill>
                <a:srgbClr val="FFFFFF"/>
              </a:solidFill>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1329595"/>
          </a:xfrm>
        </p:spPr>
        <p:txBody>
          <a:bodyPr/>
          <a:lstStyle/>
          <a:p>
            <a:pPr algn="ctr"/>
            <a:r>
              <a:rPr lang="en-US" dirty="0" smtClean="0"/>
              <a:t>Google Earth and Discovery Student Adventures</a:t>
            </a:r>
            <a:endParaRPr lang="en-US" dirty="0"/>
          </a:p>
        </p:txBody>
      </p:sp>
      <p:pic>
        <p:nvPicPr>
          <p:cNvPr id="5" name="Picture 4" descr="china3.jpg"/>
          <p:cNvPicPr>
            <a:picLocks noChangeAspect="1"/>
          </p:cNvPicPr>
          <p:nvPr/>
        </p:nvPicPr>
        <p:blipFill>
          <a:blip r:embed="rId2"/>
          <a:stretch>
            <a:fillRect/>
          </a:stretch>
        </p:blipFill>
        <p:spPr>
          <a:xfrm>
            <a:off x="1066800" y="1981200"/>
            <a:ext cx="6469971" cy="36528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04800" y="1219200"/>
            <a:ext cx="8382000" cy="5238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itle 27"/>
          <p:cNvSpPr txBox="1">
            <a:spLocks/>
          </p:cNvSpPr>
          <p:nvPr/>
        </p:nvSpPr>
        <p:spPr>
          <a:xfrm>
            <a:off x="1676400" y="457200"/>
            <a:ext cx="7162800" cy="664797"/>
          </a:xfrm>
          <a:prstGeom prst="rect">
            <a:avLst/>
          </a:prstGeom>
        </p:spPr>
        <p:txBody>
          <a:bodyPr>
            <a:normAutofit fontScale="25000" lnSpcReduction="20000"/>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sz="176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Search, Places and Layers</a:t>
            </a:r>
            <a:r>
              <a:rPr kumimoji="0" lang="en-US" sz="49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t>
            </a:r>
            <a: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t/>
            </a:r>
            <a:br>
              <a:rPr kumimoji="0" lang="en-US" sz="4800" b="1" i="0" u="none" strike="noStrike" kern="1200" cap="none" spc="-150" normalizeH="0" baseline="0" noProof="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rPr>
            </a:br>
            <a:endParaRPr kumimoji="0" lang="en-US" sz="4800" b="1" i="0" u="none" strike="noStrike" kern="1200" cap="none" spc="-150" normalizeH="0" baseline="0" noProof="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uLnTx/>
              <a:uFillTx/>
              <a:latin typeface="+mn-lt"/>
              <a:ea typeface="+mn-ea"/>
              <a:cs typeface="Arial" charset="0"/>
            </a:endParaRPr>
          </a:p>
        </p:txBody>
      </p:sp>
      <p:sp>
        <p:nvSpPr>
          <p:cNvPr id="6" name="Oval 5"/>
          <p:cNvSpPr/>
          <p:nvPr/>
        </p:nvSpPr>
        <p:spPr bwMode="auto">
          <a:xfrm>
            <a:off x="381000" y="1447800"/>
            <a:ext cx="1295400" cy="685800"/>
          </a:xfrm>
          <a:prstGeom prst="ellipse">
            <a:avLst/>
          </a:prstGeom>
          <a:noFill/>
          <a:ln w="635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7" name="Oval 6"/>
          <p:cNvSpPr/>
          <p:nvPr/>
        </p:nvSpPr>
        <p:spPr bwMode="auto">
          <a:xfrm>
            <a:off x="381000" y="2514600"/>
            <a:ext cx="1295400" cy="685800"/>
          </a:xfrm>
          <a:prstGeom prst="ellipse">
            <a:avLst/>
          </a:prstGeom>
          <a:noFill/>
          <a:ln w="635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8" name="Oval 7"/>
          <p:cNvSpPr/>
          <p:nvPr/>
        </p:nvSpPr>
        <p:spPr bwMode="auto">
          <a:xfrm>
            <a:off x="304800" y="3962400"/>
            <a:ext cx="1295400" cy="685800"/>
          </a:xfrm>
          <a:prstGeom prst="ellipse">
            <a:avLst/>
          </a:prstGeom>
          <a:noFill/>
          <a:ln w="63500">
            <a:solidFill>
              <a:srgbClr val="FF0000"/>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cxnSp>
        <p:nvCxnSpPr>
          <p:cNvPr id="14" name="Straight Arrow Connector 13"/>
          <p:cNvCxnSpPr/>
          <p:nvPr/>
        </p:nvCxnSpPr>
        <p:spPr>
          <a:xfrm rot="16200000" flipV="1">
            <a:off x="914400" y="2819400"/>
            <a:ext cx="2590800" cy="1066800"/>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6200000" flipV="1">
            <a:off x="1447800" y="3352800"/>
            <a:ext cx="1524000" cy="1066800"/>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a:off x="1676400" y="4419600"/>
            <a:ext cx="1066800" cy="228600"/>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562600" y="1676400"/>
            <a:ext cx="2696251" cy="923330"/>
          </a:xfrm>
          <a:prstGeom prst="rect">
            <a:avLst/>
          </a:prstGeom>
          <a:noFill/>
        </p:spPr>
        <p:txBody>
          <a:bodyPr wrap="none" rtlCol="0">
            <a:spAutoFit/>
          </a:bodyPr>
          <a:lstStyle/>
          <a:p>
            <a:r>
              <a:rPr lang="en-US" dirty="0" smtClean="0"/>
              <a:t>This is what the screen will</a:t>
            </a:r>
          </a:p>
          <a:p>
            <a:r>
              <a:rPr lang="en-US" dirty="0" smtClean="0"/>
              <a:t>like when you open up</a:t>
            </a:r>
          </a:p>
          <a:p>
            <a:r>
              <a:rPr lang="en-US" dirty="0" smtClean="0"/>
              <a:t>Google Earth.</a:t>
            </a:r>
            <a:endParaRPr lang="en-US" dirty="0"/>
          </a:p>
        </p:txBody>
      </p:sp>
      <p:sp>
        <p:nvSpPr>
          <p:cNvPr id="24" name="TextBox 23"/>
          <p:cNvSpPr txBox="1"/>
          <p:nvPr/>
        </p:nvSpPr>
        <p:spPr>
          <a:xfrm>
            <a:off x="1905000" y="4724400"/>
            <a:ext cx="2329356" cy="923330"/>
          </a:xfrm>
          <a:prstGeom prst="rect">
            <a:avLst/>
          </a:prstGeom>
          <a:noFill/>
        </p:spPr>
        <p:txBody>
          <a:bodyPr wrap="none" rtlCol="0">
            <a:spAutoFit/>
          </a:bodyPr>
          <a:lstStyle/>
          <a:p>
            <a:r>
              <a:rPr lang="en-US" dirty="0" smtClean="0"/>
              <a:t>There are three </a:t>
            </a:r>
          </a:p>
          <a:p>
            <a:r>
              <a:rPr lang="en-US" dirty="0" smtClean="0"/>
              <a:t>features to use in</a:t>
            </a:r>
          </a:p>
          <a:p>
            <a:r>
              <a:rPr lang="en-US" dirty="0" smtClean="0"/>
              <a:t>the  toolbar to the left.</a:t>
            </a:r>
            <a:endParaRPr lang="en-US" dirty="0"/>
          </a:p>
        </p:txBody>
      </p:sp>
      <p:cxnSp>
        <p:nvCxnSpPr>
          <p:cNvPr id="25" name="Straight Arrow Connector 24"/>
          <p:cNvCxnSpPr/>
          <p:nvPr/>
        </p:nvCxnSpPr>
        <p:spPr>
          <a:xfrm rot="10800000">
            <a:off x="6172200" y="4572000"/>
            <a:ext cx="2209800" cy="1588"/>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858000" y="4191000"/>
            <a:ext cx="1172116" cy="369332"/>
          </a:xfrm>
          <a:prstGeom prst="rect">
            <a:avLst/>
          </a:prstGeom>
          <a:noFill/>
        </p:spPr>
        <p:txBody>
          <a:bodyPr wrap="none" rtlCol="0">
            <a:spAutoFit/>
          </a:bodyPr>
          <a:lstStyle/>
          <a:p>
            <a:r>
              <a:rPr lang="en-US" dirty="0" smtClean="0"/>
              <a:t>3D-Viewer</a:t>
            </a:r>
            <a:endParaRPr 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ample presentation slides(2)">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Sample presentation slides(2)</Template>
  <TotalTime>8765</TotalTime>
  <Words>1638</Words>
  <Application>Microsoft Office PowerPoint</Application>
  <PresentationFormat>On-screen Show (4:3)</PresentationFormat>
  <Paragraphs>232</Paragraphs>
  <Slides>27</Slides>
  <Notes>3</Notes>
  <HiddenSlides>0</HiddenSlides>
  <MMClips>0</MMClips>
  <ScaleCrop>false</ScaleCrop>
  <HeadingPairs>
    <vt:vector size="4" baseType="variant">
      <vt:variant>
        <vt:lpstr>Theme</vt:lpstr>
      </vt:variant>
      <vt:variant>
        <vt:i4>2</vt:i4>
      </vt:variant>
      <vt:variant>
        <vt:lpstr>Slide Titles</vt:lpstr>
      </vt:variant>
      <vt:variant>
        <vt:i4>27</vt:i4>
      </vt:variant>
    </vt:vector>
  </HeadingPairs>
  <TitlesOfParts>
    <vt:vector size="29" baseType="lpstr">
      <vt:lpstr>Sample presentation slides(2)</vt:lpstr>
      <vt:lpstr>White with Courier font for code slides</vt:lpstr>
      <vt:lpstr>Layers of Learning with Google Earth  </vt:lpstr>
      <vt:lpstr>Slide 2</vt:lpstr>
      <vt:lpstr>Slide 3</vt:lpstr>
      <vt:lpstr>Why Use GE in the Classroom?</vt:lpstr>
      <vt:lpstr>Slide 5</vt:lpstr>
      <vt:lpstr>Examples of Google Earth in the Classroom (Climate)</vt:lpstr>
      <vt:lpstr>Examples of Google Earth in the Classroom (Frogs)</vt:lpstr>
      <vt:lpstr>Google Earth and Discovery Student Adventures</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creator> </dc:creator>
  <cp:lastModifiedBy>acontroy</cp:lastModifiedBy>
  <cp:revision>194</cp:revision>
  <dcterms:created xsi:type="dcterms:W3CDTF">2010-02-25T23:01:48Z</dcterms:created>
  <dcterms:modified xsi:type="dcterms:W3CDTF">2010-03-22T18:36:35Z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TC102867151033</vt:lpwstr>
  </property>
</Properties>
</file>